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5" r:id="rId3"/>
    <p:sldId id="266" r:id="rId4"/>
    <p:sldId id="285" r:id="rId5"/>
    <p:sldId id="268" r:id="rId6"/>
    <p:sldId id="269" r:id="rId7"/>
    <p:sldId id="270" r:id="rId8"/>
    <p:sldId id="287" r:id="rId9"/>
    <p:sldId id="271" r:id="rId10"/>
    <p:sldId id="288" r:id="rId11"/>
    <p:sldId id="289" r:id="rId12"/>
    <p:sldId id="290" r:id="rId13"/>
    <p:sldId id="291" r:id="rId14"/>
    <p:sldId id="292" r:id="rId15"/>
    <p:sldId id="293" r:id="rId16"/>
    <p:sldId id="272" r:id="rId17"/>
    <p:sldId id="274" r:id="rId18"/>
    <p:sldId id="294" r:id="rId19"/>
    <p:sldId id="273" r:id="rId20"/>
    <p:sldId id="295" r:id="rId21"/>
    <p:sldId id="299" r:id="rId22"/>
    <p:sldId id="300" r:id="rId23"/>
    <p:sldId id="275" r:id="rId24"/>
    <p:sldId id="276" r:id="rId25"/>
    <p:sldId id="277" r:id="rId26"/>
    <p:sldId id="301" r:id="rId27"/>
    <p:sldId id="302" r:id="rId28"/>
    <p:sldId id="297" r:id="rId29"/>
    <p:sldId id="278" r:id="rId30"/>
    <p:sldId id="281" r:id="rId31"/>
    <p:sldId id="280" r:id="rId32"/>
    <p:sldId id="282" r:id="rId33"/>
    <p:sldId id="283" r:id="rId34"/>
    <p:sldId id="284" r:id="rId35"/>
    <p:sldId id="262" r:id="rId36"/>
    <p:sldId id="257" r:id="rId37"/>
    <p:sldId id="259" r:id="rId38"/>
    <p:sldId id="260" r:id="rId39"/>
    <p:sldId id="258" r:id="rId40"/>
    <p:sldId id="286" r:id="rId41"/>
    <p:sldId id="263" r:id="rId42"/>
    <p:sldId id="298"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3" d="100"/>
          <a:sy n="83" d="100"/>
        </p:scale>
        <p:origin x="61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1" Type="http://schemas.openxmlformats.org/officeDocument/2006/relationships/hyperlink" Target="https://docs.python.org/3/tutorial/index.html"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s://docs.python.org/3/tutorial/index.html"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CBA3B1-B783-41B4-93AE-33D1E1449308}" type="doc">
      <dgm:prSet loTypeId="urn:microsoft.com/office/officeart/2005/8/layout/process4" loCatId="process" qsTypeId="urn:microsoft.com/office/officeart/2005/8/quickstyle/simple1" qsCatId="simple" csTypeId="urn:microsoft.com/office/officeart/2005/8/colors/colorful2" csCatId="colorful"/>
      <dgm:spPr/>
      <dgm:t>
        <a:bodyPr/>
        <a:lstStyle/>
        <a:p>
          <a:endParaRPr lang="en-US"/>
        </a:p>
      </dgm:t>
    </dgm:pt>
    <dgm:pt modelId="{ED9EB46F-E34F-4996-B967-8FB3F9A8A016}">
      <dgm:prSet/>
      <dgm:spPr/>
      <dgm:t>
        <a:bodyPr/>
        <a:lstStyle/>
        <a:p>
          <a:r>
            <a:rPr lang="en-US">
              <a:hlinkClick xmlns:r="http://schemas.openxmlformats.org/officeDocument/2006/relationships" r:id="rId1"/>
            </a:rPr>
            <a:t>https://docs.python.org/3/tutorial/index.html</a:t>
          </a:r>
          <a:endParaRPr lang="en-US"/>
        </a:p>
      </dgm:t>
    </dgm:pt>
    <dgm:pt modelId="{21FCE20F-3F32-42BC-BB8E-2F3AA368922B}" type="parTrans" cxnId="{DB9248CE-1179-437A-8C4C-80AAFD7B3971}">
      <dgm:prSet/>
      <dgm:spPr/>
      <dgm:t>
        <a:bodyPr/>
        <a:lstStyle/>
        <a:p>
          <a:endParaRPr lang="en-US"/>
        </a:p>
      </dgm:t>
    </dgm:pt>
    <dgm:pt modelId="{77147FD1-2472-4831-90BF-451131D327B7}" type="sibTrans" cxnId="{DB9248CE-1179-437A-8C4C-80AAFD7B3971}">
      <dgm:prSet/>
      <dgm:spPr/>
      <dgm:t>
        <a:bodyPr/>
        <a:lstStyle/>
        <a:p>
          <a:endParaRPr lang="en-US"/>
        </a:p>
      </dgm:t>
    </dgm:pt>
    <dgm:pt modelId="{C8F58FF2-19E0-4B41-9FB8-EA5A7285FABF}">
      <dgm:prSet/>
      <dgm:spPr/>
      <dgm:t>
        <a:bodyPr/>
        <a:lstStyle/>
        <a:p>
          <a:r>
            <a:rPr lang="en-US"/>
            <a:t>“Python is a programming language that lets you work quickly and integrate systems more effectively. ” ----https://www.python.org</a:t>
          </a:r>
        </a:p>
      </dgm:t>
    </dgm:pt>
    <dgm:pt modelId="{F5017F8F-CA70-4C09-8EB9-E162A21EA9F6}" type="parTrans" cxnId="{69C68003-EC57-49A1-933D-8DC55F64F33D}">
      <dgm:prSet/>
      <dgm:spPr/>
      <dgm:t>
        <a:bodyPr/>
        <a:lstStyle/>
        <a:p>
          <a:endParaRPr lang="en-US"/>
        </a:p>
      </dgm:t>
    </dgm:pt>
    <dgm:pt modelId="{39BE3CF7-6EE4-44D6-9CC4-1A93A01CF494}" type="sibTrans" cxnId="{69C68003-EC57-49A1-933D-8DC55F64F33D}">
      <dgm:prSet/>
      <dgm:spPr/>
      <dgm:t>
        <a:bodyPr/>
        <a:lstStyle/>
        <a:p>
          <a:endParaRPr lang="en-US"/>
        </a:p>
      </dgm:t>
    </dgm:pt>
    <dgm:pt modelId="{B6BF46B5-5852-44E2-85B3-E148BA72DCD3}">
      <dgm:prSet/>
      <dgm:spPr/>
      <dgm:t>
        <a:bodyPr/>
        <a:lstStyle/>
        <a:p>
          <a:r>
            <a:rPr lang="zh-CN"/>
            <a:t>开发环境</a:t>
          </a:r>
          <a:r>
            <a:rPr lang="en-US"/>
            <a:t>: Anaconda,  Enthought, …</a:t>
          </a:r>
        </a:p>
      </dgm:t>
    </dgm:pt>
    <dgm:pt modelId="{E2AE9304-9C70-44B6-B2C3-2C6025184835}" type="parTrans" cxnId="{92BBBEBF-4FEF-4AFA-A958-B7652A5A0F94}">
      <dgm:prSet/>
      <dgm:spPr/>
      <dgm:t>
        <a:bodyPr/>
        <a:lstStyle/>
        <a:p>
          <a:endParaRPr lang="en-US"/>
        </a:p>
      </dgm:t>
    </dgm:pt>
    <dgm:pt modelId="{81462683-2A3E-4A70-8E4E-220F3E488080}" type="sibTrans" cxnId="{92BBBEBF-4FEF-4AFA-A958-B7652A5A0F94}">
      <dgm:prSet/>
      <dgm:spPr/>
      <dgm:t>
        <a:bodyPr/>
        <a:lstStyle/>
        <a:p>
          <a:endParaRPr lang="en-US"/>
        </a:p>
      </dgm:t>
    </dgm:pt>
    <dgm:pt modelId="{310D49B9-49DC-4B56-B614-2C1EB1D5D192}">
      <dgm:prSet/>
      <dgm:spPr/>
      <dgm:t>
        <a:bodyPr/>
        <a:lstStyle/>
        <a:p>
          <a:r>
            <a:rPr lang="zh-CN"/>
            <a:t>用途</a:t>
          </a:r>
          <a:r>
            <a:rPr lang="en-US"/>
            <a:t>: </a:t>
          </a:r>
          <a:r>
            <a:rPr lang="zh-CN"/>
            <a:t>科学计算</a:t>
          </a:r>
          <a:r>
            <a:rPr lang="en-US"/>
            <a:t>,</a:t>
          </a:r>
          <a:r>
            <a:rPr lang="zh-CN"/>
            <a:t>数据分析</a:t>
          </a:r>
          <a:r>
            <a:rPr lang="en-US"/>
            <a:t>,</a:t>
          </a:r>
          <a:r>
            <a:rPr lang="zh-CN"/>
            <a:t>网页编程</a:t>
          </a:r>
          <a:r>
            <a:rPr lang="en-US"/>
            <a:t>,GUI</a:t>
          </a:r>
          <a:r>
            <a:rPr lang="zh-CN"/>
            <a:t>开发</a:t>
          </a:r>
          <a:r>
            <a:rPr lang="en-US"/>
            <a:t>,</a:t>
          </a:r>
          <a:r>
            <a:rPr lang="zh-CN"/>
            <a:t>软件开发</a:t>
          </a:r>
          <a:r>
            <a:rPr lang="en-US"/>
            <a:t>,……</a:t>
          </a:r>
        </a:p>
      </dgm:t>
    </dgm:pt>
    <dgm:pt modelId="{B6F43B04-4B42-47D1-98BF-D7B85263BBE4}" type="parTrans" cxnId="{215A8C95-E792-4BBF-9C0B-CBA5B7018F7A}">
      <dgm:prSet/>
      <dgm:spPr/>
      <dgm:t>
        <a:bodyPr/>
        <a:lstStyle/>
        <a:p>
          <a:endParaRPr lang="en-US"/>
        </a:p>
      </dgm:t>
    </dgm:pt>
    <dgm:pt modelId="{904D122D-D3F8-49BE-AB43-0C81A7884235}" type="sibTrans" cxnId="{215A8C95-E792-4BBF-9C0B-CBA5B7018F7A}">
      <dgm:prSet/>
      <dgm:spPr/>
      <dgm:t>
        <a:bodyPr/>
        <a:lstStyle/>
        <a:p>
          <a:endParaRPr lang="en-US"/>
        </a:p>
      </dgm:t>
    </dgm:pt>
    <dgm:pt modelId="{B4C150B7-BEEB-4B9F-9D48-21C7DAC4D910}" type="pres">
      <dgm:prSet presAssocID="{74CBA3B1-B783-41B4-93AE-33D1E1449308}" presName="Name0" presStyleCnt="0">
        <dgm:presLayoutVars>
          <dgm:dir/>
          <dgm:animLvl val="lvl"/>
          <dgm:resizeHandles val="exact"/>
        </dgm:presLayoutVars>
      </dgm:prSet>
      <dgm:spPr/>
    </dgm:pt>
    <dgm:pt modelId="{CF0E9E8D-89EE-425A-8BDA-EB853457808E}" type="pres">
      <dgm:prSet presAssocID="{310D49B9-49DC-4B56-B614-2C1EB1D5D192}" presName="boxAndChildren" presStyleCnt="0"/>
      <dgm:spPr/>
    </dgm:pt>
    <dgm:pt modelId="{818E1DE5-3A9C-49AE-BC90-8D14ACA9F7A9}" type="pres">
      <dgm:prSet presAssocID="{310D49B9-49DC-4B56-B614-2C1EB1D5D192}" presName="parentTextBox" presStyleLbl="node1" presStyleIdx="0" presStyleCnt="4"/>
      <dgm:spPr/>
    </dgm:pt>
    <dgm:pt modelId="{ECCB33FC-AC26-469F-9EEE-E9CB72464658}" type="pres">
      <dgm:prSet presAssocID="{81462683-2A3E-4A70-8E4E-220F3E488080}" presName="sp" presStyleCnt="0"/>
      <dgm:spPr/>
    </dgm:pt>
    <dgm:pt modelId="{0D1E12FB-7E1E-4A14-9243-5BB19A32A4B6}" type="pres">
      <dgm:prSet presAssocID="{B6BF46B5-5852-44E2-85B3-E148BA72DCD3}" presName="arrowAndChildren" presStyleCnt="0"/>
      <dgm:spPr/>
    </dgm:pt>
    <dgm:pt modelId="{039CBB77-01BD-477F-A703-EA252EBE85B9}" type="pres">
      <dgm:prSet presAssocID="{B6BF46B5-5852-44E2-85B3-E148BA72DCD3}" presName="parentTextArrow" presStyleLbl="node1" presStyleIdx="1" presStyleCnt="4"/>
      <dgm:spPr/>
    </dgm:pt>
    <dgm:pt modelId="{4B7023FB-DF6D-4287-93B3-F9B61CD914CE}" type="pres">
      <dgm:prSet presAssocID="{39BE3CF7-6EE4-44D6-9CC4-1A93A01CF494}" presName="sp" presStyleCnt="0"/>
      <dgm:spPr/>
    </dgm:pt>
    <dgm:pt modelId="{CAAB71BD-96DE-4FFF-A889-E15244C6B28A}" type="pres">
      <dgm:prSet presAssocID="{C8F58FF2-19E0-4B41-9FB8-EA5A7285FABF}" presName="arrowAndChildren" presStyleCnt="0"/>
      <dgm:spPr/>
    </dgm:pt>
    <dgm:pt modelId="{FAEAFB16-5DE4-4CC1-8F60-428A47DD3389}" type="pres">
      <dgm:prSet presAssocID="{C8F58FF2-19E0-4B41-9FB8-EA5A7285FABF}" presName="parentTextArrow" presStyleLbl="node1" presStyleIdx="2" presStyleCnt="4"/>
      <dgm:spPr/>
    </dgm:pt>
    <dgm:pt modelId="{927CB0C0-0C35-4529-A566-768A7EAF9388}" type="pres">
      <dgm:prSet presAssocID="{77147FD1-2472-4831-90BF-451131D327B7}" presName="sp" presStyleCnt="0"/>
      <dgm:spPr/>
    </dgm:pt>
    <dgm:pt modelId="{AE11367C-7539-4BDA-B6B9-5F47E11A812E}" type="pres">
      <dgm:prSet presAssocID="{ED9EB46F-E34F-4996-B967-8FB3F9A8A016}" presName="arrowAndChildren" presStyleCnt="0"/>
      <dgm:spPr/>
    </dgm:pt>
    <dgm:pt modelId="{6AA4F602-41F6-428E-9498-6527E44C1A06}" type="pres">
      <dgm:prSet presAssocID="{ED9EB46F-E34F-4996-B967-8FB3F9A8A016}" presName="parentTextArrow" presStyleLbl="node1" presStyleIdx="3" presStyleCnt="4"/>
      <dgm:spPr/>
    </dgm:pt>
  </dgm:ptLst>
  <dgm:cxnLst>
    <dgm:cxn modelId="{69C68003-EC57-49A1-933D-8DC55F64F33D}" srcId="{74CBA3B1-B783-41B4-93AE-33D1E1449308}" destId="{C8F58FF2-19E0-4B41-9FB8-EA5A7285FABF}" srcOrd="1" destOrd="0" parTransId="{F5017F8F-CA70-4C09-8EB9-E162A21EA9F6}" sibTransId="{39BE3CF7-6EE4-44D6-9CC4-1A93A01CF494}"/>
    <dgm:cxn modelId="{1AF81D51-A6EC-40B6-8F0A-C454FA5F6C89}" type="presOf" srcId="{ED9EB46F-E34F-4996-B967-8FB3F9A8A016}" destId="{6AA4F602-41F6-428E-9498-6527E44C1A06}" srcOrd="0" destOrd="0" presId="urn:microsoft.com/office/officeart/2005/8/layout/process4"/>
    <dgm:cxn modelId="{236C917F-070C-4867-BD02-F507E61C65CB}" type="presOf" srcId="{74CBA3B1-B783-41B4-93AE-33D1E1449308}" destId="{B4C150B7-BEEB-4B9F-9D48-21C7DAC4D910}" srcOrd="0" destOrd="0" presId="urn:microsoft.com/office/officeart/2005/8/layout/process4"/>
    <dgm:cxn modelId="{215A8C95-E792-4BBF-9C0B-CBA5B7018F7A}" srcId="{74CBA3B1-B783-41B4-93AE-33D1E1449308}" destId="{310D49B9-49DC-4B56-B614-2C1EB1D5D192}" srcOrd="3" destOrd="0" parTransId="{B6F43B04-4B42-47D1-98BF-D7B85263BBE4}" sibTransId="{904D122D-D3F8-49BE-AB43-0C81A7884235}"/>
    <dgm:cxn modelId="{3BE66B97-3C0C-4A05-84D5-8C9BF75E5331}" type="presOf" srcId="{310D49B9-49DC-4B56-B614-2C1EB1D5D192}" destId="{818E1DE5-3A9C-49AE-BC90-8D14ACA9F7A9}" srcOrd="0" destOrd="0" presId="urn:microsoft.com/office/officeart/2005/8/layout/process4"/>
    <dgm:cxn modelId="{15F4FD98-760D-40E7-8414-252B9180B6AD}" type="presOf" srcId="{B6BF46B5-5852-44E2-85B3-E148BA72DCD3}" destId="{039CBB77-01BD-477F-A703-EA252EBE85B9}" srcOrd="0" destOrd="0" presId="urn:microsoft.com/office/officeart/2005/8/layout/process4"/>
    <dgm:cxn modelId="{92BBBEBF-4FEF-4AFA-A958-B7652A5A0F94}" srcId="{74CBA3B1-B783-41B4-93AE-33D1E1449308}" destId="{B6BF46B5-5852-44E2-85B3-E148BA72DCD3}" srcOrd="2" destOrd="0" parTransId="{E2AE9304-9C70-44B6-B2C3-2C6025184835}" sibTransId="{81462683-2A3E-4A70-8E4E-220F3E488080}"/>
    <dgm:cxn modelId="{DB9248CE-1179-437A-8C4C-80AAFD7B3971}" srcId="{74CBA3B1-B783-41B4-93AE-33D1E1449308}" destId="{ED9EB46F-E34F-4996-B967-8FB3F9A8A016}" srcOrd="0" destOrd="0" parTransId="{21FCE20F-3F32-42BC-BB8E-2F3AA368922B}" sibTransId="{77147FD1-2472-4831-90BF-451131D327B7}"/>
    <dgm:cxn modelId="{00D3C0FE-2FC3-4D0A-88C2-30E248225605}" type="presOf" srcId="{C8F58FF2-19E0-4B41-9FB8-EA5A7285FABF}" destId="{FAEAFB16-5DE4-4CC1-8F60-428A47DD3389}" srcOrd="0" destOrd="0" presId="urn:microsoft.com/office/officeart/2005/8/layout/process4"/>
    <dgm:cxn modelId="{AE2F6508-6693-4C83-BB87-50F3AA905D06}" type="presParOf" srcId="{B4C150B7-BEEB-4B9F-9D48-21C7DAC4D910}" destId="{CF0E9E8D-89EE-425A-8BDA-EB853457808E}" srcOrd="0" destOrd="0" presId="urn:microsoft.com/office/officeart/2005/8/layout/process4"/>
    <dgm:cxn modelId="{84D97592-5ED1-4D8B-913F-8F891182BB33}" type="presParOf" srcId="{CF0E9E8D-89EE-425A-8BDA-EB853457808E}" destId="{818E1DE5-3A9C-49AE-BC90-8D14ACA9F7A9}" srcOrd="0" destOrd="0" presId="urn:microsoft.com/office/officeart/2005/8/layout/process4"/>
    <dgm:cxn modelId="{8296125E-1CAF-4A68-AF69-A0FD23A767B7}" type="presParOf" srcId="{B4C150B7-BEEB-4B9F-9D48-21C7DAC4D910}" destId="{ECCB33FC-AC26-469F-9EEE-E9CB72464658}" srcOrd="1" destOrd="0" presId="urn:microsoft.com/office/officeart/2005/8/layout/process4"/>
    <dgm:cxn modelId="{469DF8D6-BF9D-4DF8-8A6F-64B2C57C6987}" type="presParOf" srcId="{B4C150B7-BEEB-4B9F-9D48-21C7DAC4D910}" destId="{0D1E12FB-7E1E-4A14-9243-5BB19A32A4B6}" srcOrd="2" destOrd="0" presId="urn:microsoft.com/office/officeart/2005/8/layout/process4"/>
    <dgm:cxn modelId="{C3552A8C-2BA9-4FDF-8EE0-F0C20B5FF42A}" type="presParOf" srcId="{0D1E12FB-7E1E-4A14-9243-5BB19A32A4B6}" destId="{039CBB77-01BD-477F-A703-EA252EBE85B9}" srcOrd="0" destOrd="0" presId="urn:microsoft.com/office/officeart/2005/8/layout/process4"/>
    <dgm:cxn modelId="{5257C362-16E1-4746-A364-2AD77170ABE9}" type="presParOf" srcId="{B4C150B7-BEEB-4B9F-9D48-21C7DAC4D910}" destId="{4B7023FB-DF6D-4287-93B3-F9B61CD914CE}" srcOrd="3" destOrd="0" presId="urn:microsoft.com/office/officeart/2005/8/layout/process4"/>
    <dgm:cxn modelId="{40EEEDC8-C59B-4BFF-93F9-ACECC8A0B97B}" type="presParOf" srcId="{B4C150B7-BEEB-4B9F-9D48-21C7DAC4D910}" destId="{CAAB71BD-96DE-4FFF-A889-E15244C6B28A}" srcOrd="4" destOrd="0" presId="urn:microsoft.com/office/officeart/2005/8/layout/process4"/>
    <dgm:cxn modelId="{EC968B30-9DEE-40F3-AC7D-18B72F8DCB72}" type="presParOf" srcId="{CAAB71BD-96DE-4FFF-A889-E15244C6B28A}" destId="{FAEAFB16-5DE4-4CC1-8F60-428A47DD3389}" srcOrd="0" destOrd="0" presId="urn:microsoft.com/office/officeart/2005/8/layout/process4"/>
    <dgm:cxn modelId="{17434BFA-3120-47C5-8F6D-55A677AFAA80}" type="presParOf" srcId="{B4C150B7-BEEB-4B9F-9D48-21C7DAC4D910}" destId="{927CB0C0-0C35-4529-A566-768A7EAF9388}" srcOrd="5" destOrd="0" presId="urn:microsoft.com/office/officeart/2005/8/layout/process4"/>
    <dgm:cxn modelId="{95D3E47C-7502-4613-9439-50650243C312}" type="presParOf" srcId="{B4C150B7-BEEB-4B9F-9D48-21C7DAC4D910}" destId="{AE11367C-7539-4BDA-B6B9-5F47E11A812E}" srcOrd="6" destOrd="0" presId="urn:microsoft.com/office/officeart/2005/8/layout/process4"/>
    <dgm:cxn modelId="{7B1A3F9F-9353-457D-8FC6-E1149F859991}" type="presParOf" srcId="{AE11367C-7539-4BDA-B6B9-5F47E11A812E}" destId="{6AA4F602-41F6-428E-9498-6527E44C1A06}"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8E1DE5-3A9C-49AE-BC90-8D14ACA9F7A9}">
      <dsp:nvSpPr>
        <dsp:cNvPr id="0" name=""/>
        <dsp:cNvSpPr/>
      </dsp:nvSpPr>
      <dsp:spPr>
        <a:xfrm>
          <a:off x="0" y="4318259"/>
          <a:ext cx="6832212" cy="944729"/>
        </a:xfrm>
        <a:prstGeom prst="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zh-CN" sz="1600" kern="1200"/>
            <a:t>用途</a:t>
          </a:r>
          <a:r>
            <a:rPr lang="en-US" sz="1600" kern="1200"/>
            <a:t>: </a:t>
          </a:r>
          <a:r>
            <a:rPr lang="zh-CN" sz="1600" kern="1200"/>
            <a:t>科学计算</a:t>
          </a:r>
          <a:r>
            <a:rPr lang="en-US" sz="1600" kern="1200"/>
            <a:t>,</a:t>
          </a:r>
          <a:r>
            <a:rPr lang="zh-CN" sz="1600" kern="1200"/>
            <a:t>数据分析</a:t>
          </a:r>
          <a:r>
            <a:rPr lang="en-US" sz="1600" kern="1200"/>
            <a:t>,</a:t>
          </a:r>
          <a:r>
            <a:rPr lang="zh-CN" sz="1600" kern="1200"/>
            <a:t>网页编程</a:t>
          </a:r>
          <a:r>
            <a:rPr lang="en-US" sz="1600" kern="1200"/>
            <a:t>,GUI</a:t>
          </a:r>
          <a:r>
            <a:rPr lang="zh-CN" sz="1600" kern="1200"/>
            <a:t>开发</a:t>
          </a:r>
          <a:r>
            <a:rPr lang="en-US" sz="1600" kern="1200"/>
            <a:t>,</a:t>
          </a:r>
          <a:r>
            <a:rPr lang="zh-CN" sz="1600" kern="1200"/>
            <a:t>软件开发</a:t>
          </a:r>
          <a:r>
            <a:rPr lang="en-US" sz="1600" kern="1200"/>
            <a:t>,……</a:t>
          </a:r>
        </a:p>
      </dsp:txBody>
      <dsp:txXfrm>
        <a:off x="0" y="4318259"/>
        <a:ext cx="6832212" cy="944729"/>
      </dsp:txXfrm>
    </dsp:sp>
    <dsp:sp modelId="{039CBB77-01BD-477F-A703-EA252EBE85B9}">
      <dsp:nvSpPr>
        <dsp:cNvPr id="0" name=""/>
        <dsp:cNvSpPr/>
      </dsp:nvSpPr>
      <dsp:spPr>
        <a:xfrm rot="10800000">
          <a:off x="0" y="2879436"/>
          <a:ext cx="6832212" cy="1452994"/>
        </a:xfrm>
        <a:prstGeom prst="upArrowCallout">
          <a:avLst/>
        </a:prstGeom>
        <a:solidFill>
          <a:schemeClr val="accent2">
            <a:hueOff val="151055"/>
            <a:satOff val="-15998"/>
            <a:lumOff val="-392"/>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zh-CN" sz="1600" kern="1200"/>
            <a:t>开发环境</a:t>
          </a:r>
          <a:r>
            <a:rPr lang="en-US" sz="1600" kern="1200"/>
            <a:t>: Anaconda,  Enthought, …</a:t>
          </a:r>
        </a:p>
      </dsp:txBody>
      <dsp:txXfrm rot="10800000">
        <a:off x="0" y="2879436"/>
        <a:ext cx="6832212" cy="944112"/>
      </dsp:txXfrm>
    </dsp:sp>
    <dsp:sp modelId="{FAEAFB16-5DE4-4CC1-8F60-428A47DD3389}">
      <dsp:nvSpPr>
        <dsp:cNvPr id="0" name=""/>
        <dsp:cNvSpPr/>
      </dsp:nvSpPr>
      <dsp:spPr>
        <a:xfrm rot="10800000">
          <a:off x="0" y="1440613"/>
          <a:ext cx="6832212" cy="1452994"/>
        </a:xfrm>
        <a:prstGeom prst="upArrowCallout">
          <a:avLst/>
        </a:prstGeom>
        <a:solidFill>
          <a:schemeClr val="accent2">
            <a:hueOff val="302110"/>
            <a:satOff val="-31995"/>
            <a:lumOff val="-784"/>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a:t>“Python is a programming language that lets you work quickly and integrate systems more effectively. ” ----https://www.python.org</a:t>
          </a:r>
        </a:p>
      </dsp:txBody>
      <dsp:txXfrm rot="10800000">
        <a:off x="0" y="1440613"/>
        <a:ext cx="6832212" cy="944112"/>
      </dsp:txXfrm>
    </dsp:sp>
    <dsp:sp modelId="{6AA4F602-41F6-428E-9498-6527E44C1A06}">
      <dsp:nvSpPr>
        <dsp:cNvPr id="0" name=""/>
        <dsp:cNvSpPr/>
      </dsp:nvSpPr>
      <dsp:spPr>
        <a:xfrm rot="10800000">
          <a:off x="0" y="1789"/>
          <a:ext cx="6832212" cy="1452994"/>
        </a:xfrm>
        <a:prstGeom prst="upArrowCallout">
          <a:avLst/>
        </a:prstGeom>
        <a:solidFill>
          <a:schemeClr val="accent2">
            <a:hueOff val="453165"/>
            <a:satOff val="-47993"/>
            <a:lumOff val="-1176"/>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a:hlinkClick xmlns:r="http://schemas.openxmlformats.org/officeDocument/2006/relationships" r:id="rId1"/>
            </a:rPr>
            <a:t>https://docs.python.org/3/tutorial/index.html</a:t>
          </a:r>
          <a:endParaRPr lang="en-US" sz="1600" kern="1200"/>
        </a:p>
      </dsp:txBody>
      <dsp:txXfrm rot="10800000">
        <a:off x="0" y="1789"/>
        <a:ext cx="6832212" cy="944112"/>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9/30/2018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9/30/2018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9/30/2018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9/30/2018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9/30/2018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9/30/2018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zh-CN" altLang="en-US"/>
              <a:t>单击此处编辑母版标题样式</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9/30/2018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9/30/2018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9/30/2018</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gabrielecirulli.github.io/2048"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baike.baidu.com/item/%E4%BA%BA%E5%B7%A5%E6%99%BA%E8%83%BD" TargetMode="Externa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en.wikipedia.org/wiki/Voronoi_deformation_density" TargetMode="External"/><Relationship Id="rId2" Type="http://schemas.openxmlformats.org/officeDocument/2006/relationships/hyperlink" Target="https://en.wikipedia.org/wiki/Partial_charge" TargetMode="External"/><Relationship Id="rId1" Type="http://schemas.openxmlformats.org/officeDocument/2006/relationships/slideLayout" Target="../slideLayouts/slideLayout2.xml"/><Relationship Id="rId4" Type="http://schemas.openxmlformats.org/officeDocument/2006/relationships/hyperlink" Target="https://en.wikipedia.org/wiki/Voronoi_diagram"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darkreactions.haverford.edu/"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3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3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hyperlink" Target="https://www.datacamp.com/" TargetMode="Externa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35.xml.rels><?xml version="1.0" encoding="UTF-8" standalone="yes"?>
<Relationships xmlns="http://schemas.openxmlformats.org/package/2006/relationships"><Relationship Id="rId3" Type="http://schemas.openxmlformats.org/officeDocument/2006/relationships/hyperlink" Target="http://www.fast.ai/" TargetMode="External"/><Relationship Id="rId7" Type="http://schemas.openxmlformats.org/officeDocument/2006/relationships/image" Target="../media/image26.jpg"/><Relationship Id="rId2" Type="http://schemas.openxmlformats.org/officeDocument/2006/relationships/hyperlink" Target="http://aima.cs.berkeley.edu/" TargetMode="External"/><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hyperlink" Target="https://www.coursera.org/learn/machine-learning" TargetMode="Externa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matplotlib.org/" TargetMode="External"/><Relationship Id="rId2" Type="http://schemas.openxmlformats.org/officeDocument/2006/relationships/hyperlink" Target="http://www.numpy.org/" TargetMode="External"/><Relationship Id="rId1" Type="http://schemas.openxmlformats.org/officeDocument/2006/relationships/slideLayout" Target="../slideLayouts/slideLayout2.xml"/><Relationship Id="rId4" Type="http://schemas.openxmlformats.org/officeDocument/2006/relationships/hyperlink" Target="http://pandas.pydata.org/"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darkreactions.haverford.edu/"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2EA518E-6C90-4FB8-9D88-C59B749893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602D5362-0D72-4314-9150-B93EC7C66796}"/>
              </a:ext>
            </a:extLst>
          </p:cNvPr>
          <p:cNvSpPr>
            <a:spLocks noGrp="1"/>
          </p:cNvSpPr>
          <p:nvPr>
            <p:ph type="ctrTitle"/>
          </p:nvPr>
        </p:nvSpPr>
        <p:spPr>
          <a:xfrm>
            <a:off x="1742873" y="782782"/>
            <a:ext cx="9008254" cy="3410475"/>
          </a:xfrm>
        </p:spPr>
        <p:txBody>
          <a:bodyPr anchor="ctr">
            <a:normAutofit/>
          </a:bodyPr>
          <a:lstStyle/>
          <a:p>
            <a:r>
              <a:rPr lang="en-US" altLang="zh-CN" sz="6000" b="1" dirty="0"/>
              <a:t>AI</a:t>
            </a:r>
            <a:r>
              <a:rPr lang="zh-CN" altLang="en-US" sz="6000" b="1" dirty="0"/>
              <a:t>算法简介</a:t>
            </a:r>
          </a:p>
        </p:txBody>
      </p:sp>
      <p:sp>
        <p:nvSpPr>
          <p:cNvPr id="10" name="Rectangle 9">
            <a:extLst>
              <a:ext uri="{FF2B5EF4-FFF2-40B4-BE49-F238E27FC236}">
                <a16:creationId xmlns:a16="http://schemas.microsoft.com/office/drawing/2014/main" id="{51AFC3C9-5F6F-4B0C-B9BC-4538C1E6F3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0424"/>
            <a:ext cx="12192000" cy="2307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副标题 2">
            <a:extLst>
              <a:ext uri="{FF2B5EF4-FFF2-40B4-BE49-F238E27FC236}">
                <a16:creationId xmlns:a16="http://schemas.microsoft.com/office/drawing/2014/main" id="{13556895-96FE-46FA-AD88-EF2C06535AE9}"/>
              </a:ext>
            </a:extLst>
          </p:cNvPr>
          <p:cNvSpPr>
            <a:spLocks noGrp="1"/>
          </p:cNvSpPr>
          <p:nvPr>
            <p:ph type="subTitle" idx="1"/>
          </p:nvPr>
        </p:nvSpPr>
        <p:spPr>
          <a:xfrm>
            <a:off x="1794165" y="4709627"/>
            <a:ext cx="8956962" cy="1126283"/>
          </a:xfrm>
        </p:spPr>
        <p:txBody>
          <a:bodyPr anchor="ctr">
            <a:normAutofit/>
          </a:bodyPr>
          <a:lstStyle/>
          <a:p>
            <a:r>
              <a:rPr lang="zh-CN" altLang="en-US" dirty="0">
                <a:solidFill>
                  <a:schemeClr val="bg1"/>
                </a:solidFill>
              </a:rPr>
              <a:t>人工智能算法简介</a:t>
            </a:r>
            <a:endParaRPr lang="en-US" altLang="zh-CN" dirty="0">
              <a:solidFill>
                <a:schemeClr val="bg1"/>
              </a:solidFill>
            </a:endParaRPr>
          </a:p>
          <a:p>
            <a:r>
              <a:rPr lang="en-US" altLang="zh-CN" dirty="0">
                <a:solidFill>
                  <a:schemeClr val="bg1"/>
                </a:solidFill>
              </a:rPr>
              <a:t>Huang Gang</a:t>
            </a:r>
            <a:endParaRPr lang="zh-CN" altLang="en-US" dirty="0">
              <a:solidFill>
                <a:schemeClr val="bg1"/>
              </a:solidFill>
            </a:endParaRPr>
          </a:p>
        </p:txBody>
      </p:sp>
      <p:sp>
        <p:nvSpPr>
          <p:cNvPr id="44" name="Freeform 11">
            <a:extLst>
              <a:ext uri="{FF2B5EF4-FFF2-40B4-BE49-F238E27FC236}">
                <a16:creationId xmlns:a16="http://schemas.microsoft.com/office/drawing/2014/main" id="{BA844245-4805-4DD5-AF47-842A0B27F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5019122"/>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Tree>
    <p:extLst>
      <p:ext uri="{BB962C8B-B14F-4D97-AF65-F5344CB8AC3E}">
        <p14:creationId xmlns:p14="http://schemas.microsoft.com/office/powerpoint/2010/main" val="54850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357B62-3CC2-45D2-9727-A952966218EA}"/>
              </a:ext>
            </a:extLst>
          </p:cNvPr>
          <p:cNvSpPr>
            <a:spLocks noGrp="1"/>
          </p:cNvSpPr>
          <p:nvPr>
            <p:ph type="title"/>
          </p:nvPr>
        </p:nvSpPr>
        <p:spPr/>
        <p:txBody>
          <a:bodyPr/>
          <a:lstStyle/>
          <a:p>
            <a:r>
              <a:rPr lang="zh-CN" altLang="en-US" dirty="0"/>
              <a:t>搜索的例子</a:t>
            </a:r>
            <a:r>
              <a:rPr lang="en-US" altLang="zh-CN" dirty="0"/>
              <a:t>: </a:t>
            </a:r>
            <a:r>
              <a:rPr lang="zh-CN" altLang="en-US" dirty="0"/>
              <a:t>路线问题</a:t>
            </a:r>
          </a:p>
        </p:txBody>
      </p:sp>
      <p:sp>
        <p:nvSpPr>
          <p:cNvPr id="3" name="内容占位符 2">
            <a:extLst>
              <a:ext uri="{FF2B5EF4-FFF2-40B4-BE49-F238E27FC236}">
                <a16:creationId xmlns:a16="http://schemas.microsoft.com/office/drawing/2014/main" id="{432F32F3-3AE0-47D9-B930-6C0265443944}"/>
              </a:ext>
            </a:extLst>
          </p:cNvPr>
          <p:cNvSpPr>
            <a:spLocks noGrp="1"/>
          </p:cNvSpPr>
          <p:nvPr>
            <p:ph idx="1"/>
          </p:nvPr>
        </p:nvSpPr>
        <p:spPr/>
        <p:txBody>
          <a:bodyPr/>
          <a:lstStyle/>
          <a:p>
            <a:pPr marL="0" indent="0">
              <a:buNone/>
            </a:pPr>
            <a:r>
              <a:rPr lang="zh-CN" altLang="en-US" dirty="0"/>
              <a:t>例</a:t>
            </a:r>
            <a:r>
              <a:rPr lang="en-US" altLang="zh-CN" dirty="0"/>
              <a:t>: </a:t>
            </a:r>
            <a:r>
              <a:rPr lang="zh-CN" altLang="en-US" dirty="0"/>
              <a:t>想从北京到马尔代夫</a:t>
            </a:r>
            <a:r>
              <a:rPr lang="en-US" altLang="zh-CN" dirty="0"/>
              <a:t>,</a:t>
            </a:r>
            <a:r>
              <a:rPr lang="zh-CN" altLang="en-US" dirty="0"/>
              <a:t>如何确定路线</a:t>
            </a:r>
            <a:r>
              <a:rPr lang="en-US" altLang="zh-CN" dirty="0"/>
              <a:t>. </a:t>
            </a:r>
          </a:p>
          <a:p>
            <a:r>
              <a:rPr lang="zh-CN" altLang="en-US" dirty="0"/>
              <a:t>状态</a:t>
            </a:r>
            <a:r>
              <a:rPr lang="en-US" altLang="zh-CN" dirty="0"/>
              <a:t>:  </a:t>
            </a:r>
            <a:r>
              <a:rPr lang="zh-CN" altLang="en-US" dirty="0"/>
              <a:t>处于地图上任意一个城市</a:t>
            </a:r>
            <a:r>
              <a:rPr lang="en-US" altLang="zh-CN" dirty="0"/>
              <a:t>.</a:t>
            </a:r>
          </a:p>
          <a:p>
            <a:r>
              <a:rPr lang="zh-CN" altLang="en-US" dirty="0"/>
              <a:t>初始状态</a:t>
            </a:r>
            <a:r>
              <a:rPr lang="en-US" altLang="zh-CN" dirty="0"/>
              <a:t>: </a:t>
            </a:r>
            <a:r>
              <a:rPr lang="zh-CN" altLang="en-US" dirty="0"/>
              <a:t>北京</a:t>
            </a:r>
            <a:endParaRPr lang="en-US" altLang="zh-CN" dirty="0"/>
          </a:p>
          <a:p>
            <a:r>
              <a:rPr lang="zh-CN" altLang="en-US" dirty="0"/>
              <a:t>动作</a:t>
            </a:r>
            <a:r>
              <a:rPr lang="en-US" altLang="zh-CN" dirty="0"/>
              <a:t>: </a:t>
            </a:r>
            <a:r>
              <a:rPr lang="zh-CN" altLang="en-US" dirty="0"/>
              <a:t>北京</a:t>
            </a:r>
            <a:r>
              <a:rPr lang="en-US" altLang="zh-CN" dirty="0">
                <a:sym typeface="Wingdings" panose="05000000000000000000" pitchFamily="2" charset="2"/>
              </a:rPr>
              <a:t> </a:t>
            </a:r>
            <a:r>
              <a:rPr lang="zh-CN" altLang="en-US" dirty="0">
                <a:sym typeface="Wingdings" panose="05000000000000000000" pitchFamily="2" charset="2"/>
              </a:rPr>
              <a:t>香港</a:t>
            </a:r>
            <a:r>
              <a:rPr lang="en-US" altLang="zh-CN" dirty="0">
                <a:sym typeface="Wingdings" panose="05000000000000000000" pitchFamily="2" charset="2"/>
              </a:rPr>
              <a:t>; </a:t>
            </a:r>
            <a:r>
              <a:rPr lang="zh-CN" altLang="en-US" dirty="0">
                <a:sym typeface="Wingdings" panose="05000000000000000000" pitchFamily="2" charset="2"/>
              </a:rPr>
              <a:t>北京</a:t>
            </a:r>
            <a:r>
              <a:rPr lang="en-US" altLang="zh-CN" dirty="0">
                <a:sym typeface="Wingdings" panose="05000000000000000000" pitchFamily="2" charset="2"/>
              </a:rPr>
              <a:t> </a:t>
            </a:r>
            <a:r>
              <a:rPr lang="zh-CN" altLang="en-US" dirty="0">
                <a:sym typeface="Wingdings" panose="05000000000000000000" pitchFamily="2" charset="2"/>
              </a:rPr>
              <a:t>曼谷</a:t>
            </a:r>
            <a:r>
              <a:rPr lang="en-US" altLang="zh-CN" dirty="0">
                <a:sym typeface="Wingdings" panose="05000000000000000000" pitchFamily="2" charset="2"/>
              </a:rPr>
              <a:t>; </a:t>
            </a:r>
            <a:r>
              <a:rPr lang="zh-CN" altLang="en-US" dirty="0">
                <a:sym typeface="Wingdings" panose="05000000000000000000" pitchFamily="2" charset="2"/>
              </a:rPr>
              <a:t>北京</a:t>
            </a:r>
            <a:r>
              <a:rPr lang="en-US" altLang="zh-CN" dirty="0">
                <a:sym typeface="Wingdings" panose="05000000000000000000" pitchFamily="2" charset="2"/>
              </a:rPr>
              <a:t> </a:t>
            </a:r>
            <a:r>
              <a:rPr lang="zh-CN" altLang="en-US" dirty="0">
                <a:sym typeface="Wingdings" panose="05000000000000000000" pitchFamily="2" charset="2"/>
              </a:rPr>
              <a:t>新加坡</a:t>
            </a:r>
            <a:endParaRPr lang="en-US" altLang="zh-CN" dirty="0">
              <a:sym typeface="Wingdings" panose="05000000000000000000" pitchFamily="2" charset="2"/>
            </a:endParaRPr>
          </a:p>
          <a:p>
            <a:r>
              <a:rPr lang="zh-CN" altLang="en-US" dirty="0">
                <a:sym typeface="Wingdings" panose="05000000000000000000" pitchFamily="2" charset="2"/>
              </a:rPr>
              <a:t>目标测试</a:t>
            </a:r>
            <a:r>
              <a:rPr lang="en-US" altLang="zh-CN" dirty="0">
                <a:sym typeface="Wingdings" panose="05000000000000000000" pitchFamily="2" charset="2"/>
              </a:rPr>
              <a:t>: </a:t>
            </a:r>
            <a:r>
              <a:rPr lang="zh-CN" altLang="en-US" dirty="0">
                <a:sym typeface="Wingdings" panose="05000000000000000000" pitchFamily="2" charset="2"/>
              </a:rPr>
              <a:t>到马尔代夫了吗</a:t>
            </a:r>
            <a:r>
              <a:rPr lang="en-US" altLang="zh-CN" dirty="0">
                <a:sym typeface="Wingdings" panose="05000000000000000000" pitchFamily="2" charset="2"/>
              </a:rPr>
              <a:t>?</a:t>
            </a:r>
          </a:p>
          <a:p>
            <a:r>
              <a:rPr lang="zh-CN" altLang="en-US" dirty="0">
                <a:sym typeface="Wingdings" panose="05000000000000000000" pitchFamily="2" charset="2"/>
              </a:rPr>
              <a:t>路径成本</a:t>
            </a:r>
            <a:r>
              <a:rPr lang="en-US" altLang="zh-CN" dirty="0">
                <a:sym typeface="Wingdings" panose="05000000000000000000" pitchFamily="2" charset="2"/>
              </a:rPr>
              <a:t>:  </a:t>
            </a:r>
            <a:r>
              <a:rPr lang="zh-CN" altLang="en-US" dirty="0">
                <a:sym typeface="Wingdings" panose="05000000000000000000" pitchFamily="2" charset="2"/>
              </a:rPr>
              <a:t>路径长度</a:t>
            </a:r>
            <a:r>
              <a:rPr lang="en-US" altLang="zh-CN" dirty="0">
                <a:sym typeface="Wingdings" panose="05000000000000000000" pitchFamily="2" charset="2"/>
              </a:rPr>
              <a:t>(km) </a:t>
            </a:r>
            <a:r>
              <a:rPr lang="zh-CN" altLang="en-US" dirty="0">
                <a:sym typeface="Wingdings" panose="05000000000000000000" pitchFamily="2" charset="2"/>
              </a:rPr>
              <a:t>或 路费</a:t>
            </a:r>
            <a:r>
              <a:rPr lang="en-US" altLang="zh-CN" dirty="0">
                <a:sym typeface="Wingdings" panose="05000000000000000000" pitchFamily="2" charset="2"/>
              </a:rPr>
              <a:t>($)</a:t>
            </a:r>
          </a:p>
          <a:p>
            <a:endParaRPr lang="en-US" altLang="zh-CN" dirty="0">
              <a:sym typeface="Wingdings" panose="05000000000000000000" pitchFamily="2" charset="2"/>
            </a:endParaRPr>
          </a:p>
          <a:p>
            <a:pPr marL="0" indent="0">
              <a:buNone/>
            </a:pPr>
            <a:r>
              <a:rPr lang="en-US" altLang="zh-CN" dirty="0">
                <a:sym typeface="Wingdings" panose="05000000000000000000" pitchFamily="2" charset="2"/>
              </a:rPr>
              <a:t>         </a:t>
            </a:r>
            <a:endParaRPr lang="en-US" altLang="zh-CN" dirty="0"/>
          </a:p>
          <a:p>
            <a:endParaRPr lang="zh-CN" altLang="en-US" dirty="0"/>
          </a:p>
        </p:txBody>
      </p:sp>
    </p:spTree>
    <p:extLst>
      <p:ext uri="{BB962C8B-B14F-4D97-AF65-F5344CB8AC3E}">
        <p14:creationId xmlns:p14="http://schemas.microsoft.com/office/powerpoint/2010/main" val="3871654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A9F4C-1581-4A70-82F8-77C56A933C6F}"/>
              </a:ext>
            </a:extLst>
          </p:cNvPr>
          <p:cNvSpPr>
            <a:spLocks noGrp="1"/>
          </p:cNvSpPr>
          <p:nvPr>
            <p:ph type="title"/>
          </p:nvPr>
        </p:nvSpPr>
        <p:spPr/>
        <p:txBody>
          <a:bodyPr/>
          <a:lstStyle/>
          <a:p>
            <a:r>
              <a:rPr lang="zh-CN" altLang="en-US" dirty="0"/>
              <a:t>搜索策略</a:t>
            </a:r>
          </a:p>
        </p:txBody>
      </p:sp>
      <p:sp>
        <p:nvSpPr>
          <p:cNvPr id="3" name="内容占位符 2">
            <a:extLst>
              <a:ext uri="{FF2B5EF4-FFF2-40B4-BE49-F238E27FC236}">
                <a16:creationId xmlns:a16="http://schemas.microsoft.com/office/drawing/2014/main" id="{B60265FC-E6C0-4236-AFE1-837CA3BF165D}"/>
              </a:ext>
            </a:extLst>
          </p:cNvPr>
          <p:cNvSpPr>
            <a:spLocks noGrp="1"/>
          </p:cNvSpPr>
          <p:nvPr>
            <p:ph idx="1"/>
          </p:nvPr>
        </p:nvSpPr>
        <p:spPr/>
        <p:txBody>
          <a:bodyPr>
            <a:normAutofit/>
          </a:bodyPr>
          <a:lstStyle/>
          <a:p>
            <a:r>
              <a:rPr lang="zh-CN" altLang="en-US" dirty="0">
                <a:sym typeface="Wingdings" panose="05000000000000000000" pitchFamily="2" charset="2"/>
              </a:rPr>
              <a:t>搜索空间</a:t>
            </a:r>
            <a:r>
              <a:rPr lang="en-US" altLang="zh-CN" dirty="0">
                <a:sym typeface="Wingdings" panose="05000000000000000000" pitchFamily="2" charset="2"/>
              </a:rPr>
              <a:t>: </a:t>
            </a:r>
            <a:r>
              <a:rPr lang="zh-CN" altLang="en-US" dirty="0">
                <a:sym typeface="Wingdings" panose="05000000000000000000" pitchFamily="2" charset="2"/>
              </a:rPr>
              <a:t>抽象的空间</a:t>
            </a:r>
            <a:r>
              <a:rPr lang="en-US" altLang="zh-CN" dirty="0">
                <a:sym typeface="Wingdings" panose="05000000000000000000" pitchFamily="2" charset="2"/>
              </a:rPr>
              <a:t>,</a:t>
            </a:r>
            <a:r>
              <a:rPr lang="zh-CN" altLang="en-US" dirty="0">
                <a:sym typeface="Wingdings" panose="05000000000000000000" pitchFamily="2" charset="2"/>
              </a:rPr>
              <a:t>往往用</a:t>
            </a:r>
            <a:r>
              <a:rPr lang="zh-CN" altLang="en-US" b="1" dirty="0">
                <a:sym typeface="Wingdings" panose="05000000000000000000" pitchFamily="2" charset="2"/>
              </a:rPr>
              <a:t>搜索树</a:t>
            </a:r>
            <a:r>
              <a:rPr lang="zh-CN" altLang="en-US" dirty="0">
                <a:sym typeface="Wingdings" panose="05000000000000000000" pitchFamily="2" charset="2"/>
              </a:rPr>
              <a:t>表示</a:t>
            </a:r>
            <a:r>
              <a:rPr lang="en-US" altLang="zh-CN" dirty="0">
                <a:sym typeface="Wingdings" panose="05000000000000000000" pitchFamily="2" charset="2"/>
              </a:rPr>
              <a:t>,</a:t>
            </a:r>
            <a:r>
              <a:rPr lang="zh-CN" altLang="en-US" dirty="0">
                <a:sym typeface="Wingdings" panose="05000000000000000000" pitchFamily="2" charset="2"/>
              </a:rPr>
              <a:t>此搜索树是动作序列的模型</a:t>
            </a:r>
            <a:r>
              <a:rPr lang="en-US" altLang="zh-CN" dirty="0">
                <a:sym typeface="Wingdings" panose="05000000000000000000" pitchFamily="2" charset="2"/>
              </a:rPr>
              <a:t>.</a:t>
            </a:r>
          </a:p>
          <a:p>
            <a:r>
              <a:rPr lang="zh-CN" altLang="en-US" dirty="0"/>
              <a:t>搜索策略</a:t>
            </a:r>
            <a:r>
              <a:rPr lang="en-US" altLang="zh-CN" dirty="0"/>
              <a:t>: </a:t>
            </a:r>
            <a:r>
              <a:rPr lang="zh-CN" altLang="en-US" dirty="0"/>
              <a:t>定义为搜索树上的结点</a:t>
            </a:r>
            <a:r>
              <a:rPr lang="zh-CN" altLang="en-US" b="1" dirty="0"/>
              <a:t>展开</a:t>
            </a:r>
            <a:r>
              <a:rPr lang="zh-CN" altLang="en-US" dirty="0"/>
              <a:t>的顺序</a:t>
            </a:r>
            <a:r>
              <a:rPr lang="en-US" altLang="zh-CN" dirty="0"/>
              <a:t>.</a:t>
            </a:r>
          </a:p>
          <a:p>
            <a:pPr marL="0" indent="0">
              <a:buNone/>
            </a:pPr>
            <a:endParaRPr lang="en-US" altLang="zh-CN" dirty="0"/>
          </a:p>
          <a:p>
            <a:r>
              <a:rPr lang="zh-CN" altLang="en-US" dirty="0"/>
              <a:t>评估一个策略的好坏</a:t>
            </a:r>
            <a:r>
              <a:rPr lang="en-US" altLang="zh-CN" dirty="0"/>
              <a:t>,</a:t>
            </a:r>
            <a:r>
              <a:rPr lang="zh-CN" altLang="en-US" dirty="0"/>
              <a:t>可以从</a:t>
            </a:r>
            <a:r>
              <a:rPr lang="en-US" altLang="zh-CN" dirty="0"/>
              <a:t>4</a:t>
            </a:r>
            <a:r>
              <a:rPr lang="zh-CN" altLang="en-US" dirty="0"/>
              <a:t>个维度</a:t>
            </a:r>
            <a:r>
              <a:rPr lang="en-US" altLang="zh-CN" dirty="0"/>
              <a:t>:</a:t>
            </a:r>
          </a:p>
          <a:p>
            <a:r>
              <a:rPr lang="en-US" altLang="zh-CN" dirty="0"/>
              <a:t>1.</a:t>
            </a:r>
            <a:r>
              <a:rPr lang="zh-CN" altLang="en-US" dirty="0"/>
              <a:t>完备性</a:t>
            </a:r>
            <a:r>
              <a:rPr lang="en-US" altLang="zh-CN" dirty="0"/>
              <a:t>: </a:t>
            </a:r>
            <a:r>
              <a:rPr lang="zh-CN" altLang="en-US" dirty="0"/>
              <a:t>如果有一个解</a:t>
            </a:r>
            <a:r>
              <a:rPr lang="en-US" altLang="zh-CN" dirty="0"/>
              <a:t>, </a:t>
            </a:r>
            <a:r>
              <a:rPr lang="zh-CN" altLang="en-US" dirty="0"/>
              <a:t>该策略是否总能找到该解</a:t>
            </a:r>
            <a:r>
              <a:rPr lang="en-US" altLang="zh-CN" dirty="0"/>
              <a:t>?</a:t>
            </a:r>
          </a:p>
          <a:p>
            <a:r>
              <a:rPr lang="en-US" altLang="zh-CN" dirty="0"/>
              <a:t>2.</a:t>
            </a:r>
            <a:r>
              <a:rPr lang="zh-CN" altLang="en-US" dirty="0"/>
              <a:t>时间复杂度</a:t>
            </a:r>
            <a:r>
              <a:rPr lang="en-US" altLang="zh-CN" dirty="0"/>
              <a:t>: </a:t>
            </a:r>
            <a:r>
              <a:rPr lang="zh-CN" altLang="en-US" dirty="0"/>
              <a:t>展开的结点的数目</a:t>
            </a:r>
            <a:endParaRPr lang="en-US" altLang="zh-CN" dirty="0"/>
          </a:p>
          <a:p>
            <a:r>
              <a:rPr lang="en-US" altLang="zh-CN" dirty="0"/>
              <a:t>3.</a:t>
            </a:r>
            <a:r>
              <a:rPr lang="zh-CN" altLang="en-US" dirty="0"/>
              <a:t>空间复杂度</a:t>
            </a:r>
            <a:r>
              <a:rPr lang="en-US" altLang="zh-CN" dirty="0"/>
              <a:t>: </a:t>
            </a:r>
            <a:r>
              <a:rPr lang="zh-CN" altLang="en-US" dirty="0"/>
              <a:t>内存中结点的最大数目</a:t>
            </a:r>
            <a:endParaRPr lang="en-US" altLang="zh-CN" dirty="0"/>
          </a:p>
          <a:p>
            <a:r>
              <a:rPr lang="en-US" altLang="zh-CN" dirty="0"/>
              <a:t>4. </a:t>
            </a:r>
            <a:r>
              <a:rPr lang="zh-CN" altLang="en-US" dirty="0"/>
              <a:t>最优解</a:t>
            </a:r>
            <a:r>
              <a:rPr lang="en-US" altLang="zh-CN" dirty="0"/>
              <a:t>: </a:t>
            </a:r>
            <a:r>
              <a:rPr lang="zh-CN" altLang="en-US" dirty="0"/>
              <a:t>该算法是否总能找到最优解</a:t>
            </a:r>
            <a:r>
              <a:rPr lang="en-US" altLang="zh-CN" dirty="0"/>
              <a:t>?</a:t>
            </a:r>
          </a:p>
          <a:p>
            <a:endParaRPr lang="zh-CN" altLang="en-US" dirty="0"/>
          </a:p>
        </p:txBody>
      </p:sp>
    </p:spTree>
    <p:extLst>
      <p:ext uri="{BB962C8B-B14F-4D97-AF65-F5344CB8AC3E}">
        <p14:creationId xmlns:p14="http://schemas.microsoft.com/office/powerpoint/2010/main" val="42355246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15663F-69BA-48AE-B047-A5241AD48CF6}"/>
              </a:ext>
            </a:extLst>
          </p:cNvPr>
          <p:cNvSpPr>
            <a:spLocks noGrp="1"/>
          </p:cNvSpPr>
          <p:nvPr>
            <p:ph type="title"/>
          </p:nvPr>
        </p:nvSpPr>
        <p:spPr/>
        <p:txBody>
          <a:bodyPr/>
          <a:lstStyle/>
          <a:p>
            <a:r>
              <a:rPr lang="zh-CN" altLang="en-US" dirty="0"/>
              <a:t>搜索的分类</a:t>
            </a:r>
          </a:p>
        </p:txBody>
      </p:sp>
      <p:sp>
        <p:nvSpPr>
          <p:cNvPr id="3" name="内容占位符 2">
            <a:extLst>
              <a:ext uri="{FF2B5EF4-FFF2-40B4-BE49-F238E27FC236}">
                <a16:creationId xmlns:a16="http://schemas.microsoft.com/office/drawing/2014/main" id="{520BF774-886C-4BC7-B11C-823D9BB52091}"/>
              </a:ext>
            </a:extLst>
          </p:cNvPr>
          <p:cNvSpPr>
            <a:spLocks noGrp="1"/>
          </p:cNvSpPr>
          <p:nvPr>
            <p:ph idx="1"/>
          </p:nvPr>
        </p:nvSpPr>
        <p:spPr/>
        <p:txBody>
          <a:bodyPr/>
          <a:lstStyle/>
          <a:p>
            <a:r>
              <a:rPr lang="zh-CN" altLang="en-US" dirty="0"/>
              <a:t>盲目搜索</a:t>
            </a:r>
            <a:r>
              <a:rPr lang="en-US" altLang="zh-CN" dirty="0"/>
              <a:t>: </a:t>
            </a:r>
            <a:r>
              <a:rPr lang="zh-CN" altLang="en-US" dirty="0"/>
              <a:t>包括广度优先搜索</a:t>
            </a:r>
            <a:r>
              <a:rPr lang="en-US" altLang="zh-CN" dirty="0"/>
              <a:t>(BFS),</a:t>
            </a:r>
            <a:r>
              <a:rPr lang="zh-CN" altLang="en-US" dirty="0"/>
              <a:t>深度优先搜索</a:t>
            </a:r>
            <a:r>
              <a:rPr lang="en-US" altLang="zh-CN" dirty="0"/>
              <a:t>(DFS),</a:t>
            </a:r>
          </a:p>
          <a:p>
            <a:r>
              <a:rPr lang="zh-CN" altLang="en-US" dirty="0"/>
              <a:t>受限深度搜索</a:t>
            </a:r>
            <a:r>
              <a:rPr lang="en-US" altLang="zh-CN" dirty="0"/>
              <a:t>(depth-limited search, DLS), </a:t>
            </a:r>
            <a:r>
              <a:rPr lang="zh-CN" altLang="en-US" dirty="0"/>
              <a:t>均匀成本搜索</a:t>
            </a:r>
            <a:r>
              <a:rPr lang="en-US" altLang="zh-CN" dirty="0"/>
              <a:t>(Uniform-cost search, UCS) , </a:t>
            </a:r>
            <a:r>
              <a:rPr lang="zh-CN" altLang="en-US" dirty="0"/>
              <a:t>迭代加深搜索</a:t>
            </a:r>
            <a:r>
              <a:rPr lang="en-US" altLang="zh-CN" dirty="0"/>
              <a:t>(Iterative deepening search)</a:t>
            </a:r>
          </a:p>
          <a:p>
            <a:r>
              <a:rPr lang="zh-CN" altLang="en-US" dirty="0"/>
              <a:t>启发式搜索</a:t>
            </a:r>
            <a:r>
              <a:rPr lang="en-US" altLang="zh-CN" dirty="0"/>
              <a:t>:  </a:t>
            </a:r>
            <a:r>
              <a:rPr lang="zh-CN" altLang="en-US" dirty="0"/>
              <a:t>贪婪搜索</a:t>
            </a:r>
            <a:r>
              <a:rPr lang="en-US" altLang="zh-CN" dirty="0"/>
              <a:t>, A*</a:t>
            </a:r>
            <a:r>
              <a:rPr lang="zh-CN" altLang="en-US" dirty="0"/>
              <a:t>搜索</a:t>
            </a:r>
            <a:r>
              <a:rPr lang="en-US" altLang="zh-CN" dirty="0"/>
              <a:t>.</a:t>
            </a:r>
            <a:endParaRPr lang="zh-CN" altLang="en-US" dirty="0"/>
          </a:p>
        </p:txBody>
      </p:sp>
    </p:spTree>
    <p:extLst>
      <p:ext uri="{BB962C8B-B14F-4D97-AF65-F5344CB8AC3E}">
        <p14:creationId xmlns:p14="http://schemas.microsoft.com/office/powerpoint/2010/main" val="330522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6265AB-5717-4C07-BBD3-370201D4373D}"/>
              </a:ext>
            </a:extLst>
          </p:cNvPr>
          <p:cNvSpPr>
            <a:spLocks noGrp="1"/>
          </p:cNvSpPr>
          <p:nvPr>
            <p:ph type="title"/>
          </p:nvPr>
        </p:nvSpPr>
        <p:spPr/>
        <p:txBody>
          <a:bodyPr/>
          <a:lstStyle/>
          <a:p>
            <a:r>
              <a:rPr lang="en-US" altLang="zh-CN" dirty="0"/>
              <a:t>UCS</a:t>
            </a:r>
            <a:r>
              <a:rPr lang="zh-CN" altLang="en-US" dirty="0"/>
              <a:t>搜索算法</a:t>
            </a:r>
          </a:p>
        </p:txBody>
      </p:sp>
      <p:grpSp>
        <p:nvGrpSpPr>
          <p:cNvPr id="11" name="组合 10">
            <a:extLst>
              <a:ext uri="{FF2B5EF4-FFF2-40B4-BE49-F238E27FC236}">
                <a16:creationId xmlns:a16="http://schemas.microsoft.com/office/drawing/2014/main" id="{20CF38A1-2406-40FD-AC25-389C579E20AB}"/>
              </a:ext>
            </a:extLst>
          </p:cNvPr>
          <p:cNvGrpSpPr/>
          <p:nvPr/>
        </p:nvGrpSpPr>
        <p:grpSpPr>
          <a:xfrm>
            <a:off x="2863259" y="905169"/>
            <a:ext cx="6336157" cy="3893118"/>
            <a:chOff x="2863259" y="905169"/>
            <a:chExt cx="6336157" cy="3893118"/>
          </a:xfrm>
        </p:grpSpPr>
        <p:sp>
          <p:nvSpPr>
            <p:cNvPr id="4" name="椭圆 3">
              <a:extLst>
                <a:ext uri="{FF2B5EF4-FFF2-40B4-BE49-F238E27FC236}">
                  <a16:creationId xmlns:a16="http://schemas.microsoft.com/office/drawing/2014/main" id="{F1268E3B-8D0D-44BA-A3D2-A9302078662A}"/>
                </a:ext>
              </a:extLst>
            </p:cNvPr>
            <p:cNvSpPr/>
            <p:nvPr/>
          </p:nvSpPr>
          <p:spPr>
            <a:xfrm>
              <a:off x="7084291" y="905169"/>
              <a:ext cx="572654" cy="572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C29B0218-5A3D-43B7-AC8E-B756D16B02D0}"/>
                </a:ext>
              </a:extLst>
            </p:cNvPr>
            <p:cNvSpPr/>
            <p:nvPr/>
          </p:nvSpPr>
          <p:spPr>
            <a:xfrm>
              <a:off x="5075377" y="1676400"/>
              <a:ext cx="572654" cy="572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ED629909-C73B-41AA-B163-312CBA5E15A0}"/>
                </a:ext>
              </a:extLst>
            </p:cNvPr>
            <p:cNvSpPr/>
            <p:nvPr/>
          </p:nvSpPr>
          <p:spPr>
            <a:xfrm>
              <a:off x="8626762" y="3142673"/>
              <a:ext cx="572654" cy="572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DA98EA45-D182-42DE-AC8D-41BD47B01E61}"/>
                </a:ext>
              </a:extLst>
            </p:cNvPr>
            <p:cNvSpPr/>
            <p:nvPr/>
          </p:nvSpPr>
          <p:spPr>
            <a:xfrm>
              <a:off x="4632034" y="4225633"/>
              <a:ext cx="572654" cy="572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DEE110E5-5109-4875-856D-9FE2E481BE95}"/>
                </a:ext>
              </a:extLst>
            </p:cNvPr>
            <p:cNvSpPr/>
            <p:nvPr/>
          </p:nvSpPr>
          <p:spPr>
            <a:xfrm>
              <a:off x="2863259" y="3639126"/>
              <a:ext cx="572654" cy="572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3" name="直接连接符 12">
            <a:extLst>
              <a:ext uri="{FF2B5EF4-FFF2-40B4-BE49-F238E27FC236}">
                <a16:creationId xmlns:a16="http://schemas.microsoft.com/office/drawing/2014/main" id="{00DC8D4C-FEC5-429E-AF46-14D251E802D0}"/>
              </a:ext>
            </a:extLst>
          </p:cNvPr>
          <p:cNvCxnSpPr>
            <a:stCxn id="4" idx="5"/>
            <a:endCxn id="8" idx="1"/>
          </p:cNvCxnSpPr>
          <p:nvPr/>
        </p:nvCxnSpPr>
        <p:spPr>
          <a:xfrm>
            <a:off x="7573082" y="1393960"/>
            <a:ext cx="1137543" cy="183257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92BC5B52-6819-4CE6-BD77-32666F4F0DB8}"/>
              </a:ext>
            </a:extLst>
          </p:cNvPr>
          <p:cNvCxnSpPr>
            <a:stCxn id="8" idx="2"/>
            <a:endCxn id="9" idx="6"/>
          </p:cNvCxnSpPr>
          <p:nvPr/>
        </p:nvCxnSpPr>
        <p:spPr>
          <a:xfrm flipH="1">
            <a:off x="5204688" y="3429000"/>
            <a:ext cx="3422074" cy="10829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7665F3F2-B4CC-4080-A67B-A4FED186150D}"/>
              </a:ext>
            </a:extLst>
          </p:cNvPr>
          <p:cNvCxnSpPr>
            <a:stCxn id="9" idx="2"/>
            <a:endCxn id="10" idx="5"/>
          </p:cNvCxnSpPr>
          <p:nvPr/>
        </p:nvCxnSpPr>
        <p:spPr>
          <a:xfrm flipH="1" flipV="1">
            <a:off x="3352050" y="4127917"/>
            <a:ext cx="1279984" cy="3840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CA764F6B-79A2-4AEF-A941-AEF952775908}"/>
              </a:ext>
            </a:extLst>
          </p:cNvPr>
          <p:cNvCxnSpPr>
            <a:stCxn id="10" idx="7"/>
            <a:endCxn id="7" idx="3"/>
          </p:cNvCxnSpPr>
          <p:nvPr/>
        </p:nvCxnSpPr>
        <p:spPr>
          <a:xfrm flipV="1">
            <a:off x="3352050" y="2165191"/>
            <a:ext cx="1807190" cy="15577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7F820F1F-32B0-4E85-A2B5-E1A3855E27EE}"/>
              </a:ext>
            </a:extLst>
          </p:cNvPr>
          <p:cNvCxnSpPr>
            <a:stCxn id="7" idx="7"/>
            <a:endCxn id="4" idx="2"/>
          </p:cNvCxnSpPr>
          <p:nvPr/>
        </p:nvCxnSpPr>
        <p:spPr>
          <a:xfrm flipV="1">
            <a:off x="5564168" y="1191496"/>
            <a:ext cx="1520123" cy="568767"/>
          </a:xfrm>
          <a:prstGeom prst="line">
            <a:avLst/>
          </a:prstGeom>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8C00D7F1-BFF4-46FE-A437-8BD00CEF44A3}"/>
              </a:ext>
            </a:extLst>
          </p:cNvPr>
          <p:cNvSpPr txBox="1"/>
          <p:nvPr/>
        </p:nvSpPr>
        <p:spPr>
          <a:xfrm>
            <a:off x="7767485" y="994850"/>
            <a:ext cx="1137543" cy="369332"/>
          </a:xfrm>
          <a:prstGeom prst="rect">
            <a:avLst/>
          </a:prstGeom>
          <a:noFill/>
        </p:spPr>
        <p:txBody>
          <a:bodyPr wrap="square" rtlCol="0">
            <a:spAutoFit/>
          </a:bodyPr>
          <a:lstStyle/>
          <a:p>
            <a:r>
              <a:rPr lang="zh-CN" altLang="en-US" dirty="0"/>
              <a:t>北京</a:t>
            </a:r>
            <a:r>
              <a:rPr lang="en-US" altLang="zh-CN" dirty="0"/>
              <a:t>(</a:t>
            </a:r>
            <a:r>
              <a:rPr lang="zh-CN" altLang="en-US" dirty="0"/>
              <a:t>终</a:t>
            </a:r>
            <a:r>
              <a:rPr lang="en-US" altLang="zh-CN" dirty="0"/>
              <a:t>)</a:t>
            </a:r>
            <a:endParaRPr lang="zh-CN" altLang="en-US" dirty="0"/>
          </a:p>
        </p:txBody>
      </p:sp>
      <p:sp>
        <p:nvSpPr>
          <p:cNvPr id="28" name="文本框 27">
            <a:extLst>
              <a:ext uri="{FF2B5EF4-FFF2-40B4-BE49-F238E27FC236}">
                <a16:creationId xmlns:a16="http://schemas.microsoft.com/office/drawing/2014/main" id="{A92E83BE-E6F4-4E34-874A-2051CA1B5FFC}"/>
              </a:ext>
            </a:extLst>
          </p:cNvPr>
          <p:cNvSpPr txBox="1"/>
          <p:nvPr/>
        </p:nvSpPr>
        <p:spPr>
          <a:xfrm flipH="1">
            <a:off x="8917858" y="3722989"/>
            <a:ext cx="671150" cy="369332"/>
          </a:xfrm>
          <a:prstGeom prst="rect">
            <a:avLst/>
          </a:prstGeom>
          <a:noFill/>
        </p:spPr>
        <p:txBody>
          <a:bodyPr wrap="square" rtlCol="0">
            <a:spAutoFit/>
          </a:bodyPr>
          <a:lstStyle/>
          <a:p>
            <a:r>
              <a:rPr lang="zh-CN" altLang="en-US" dirty="0"/>
              <a:t>上海</a:t>
            </a:r>
          </a:p>
        </p:txBody>
      </p:sp>
      <p:sp>
        <p:nvSpPr>
          <p:cNvPr id="29" name="文本框 28">
            <a:extLst>
              <a:ext uri="{FF2B5EF4-FFF2-40B4-BE49-F238E27FC236}">
                <a16:creationId xmlns:a16="http://schemas.microsoft.com/office/drawing/2014/main" id="{E26C437D-8123-45E8-9675-177ED40F9240}"/>
              </a:ext>
            </a:extLst>
          </p:cNvPr>
          <p:cNvSpPr txBox="1"/>
          <p:nvPr/>
        </p:nvSpPr>
        <p:spPr>
          <a:xfrm>
            <a:off x="4750904" y="5088835"/>
            <a:ext cx="1073426" cy="369332"/>
          </a:xfrm>
          <a:prstGeom prst="rect">
            <a:avLst/>
          </a:prstGeom>
          <a:noFill/>
        </p:spPr>
        <p:txBody>
          <a:bodyPr wrap="square" rtlCol="0">
            <a:spAutoFit/>
          </a:bodyPr>
          <a:lstStyle/>
          <a:p>
            <a:r>
              <a:rPr lang="zh-CN" altLang="en-US" dirty="0"/>
              <a:t>南充</a:t>
            </a:r>
            <a:r>
              <a:rPr lang="en-US" altLang="zh-CN" dirty="0"/>
              <a:t>(</a:t>
            </a:r>
            <a:r>
              <a:rPr lang="zh-CN" altLang="en-US" dirty="0"/>
              <a:t>起</a:t>
            </a:r>
            <a:r>
              <a:rPr lang="en-US" altLang="zh-CN" dirty="0"/>
              <a:t>)</a:t>
            </a:r>
            <a:endParaRPr lang="zh-CN" altLang="en-US" dirty="0"/>
          </a:p>
        </p:txBody>
      </p:sp>
      <p:sp>
        <p:nvSpPr>
          <p:cNvPr id="30" name="文本框 29">
            <a:extLst>
              <a:ext uri="{FF2B5EF4-FFF2-40B4-BE49-F238E27FC236}">
                <a16:creationId xmlns:a16="http://schemas.microsoft.com/office/drawing/2014/main" id="{81AA10D7-402F-4166-9CD5-FE2E38937CF5}"/>
              </a:ext>
            </a:extLst>
          </p:cNvPr>
          <p:cNvSpPr txBox="1"/>
          <p:nvPr/>
        </p:nvSpPr>
        <p:spPr>
          <a:xfrm>
            <a:off x="2166730" y="3737115"/>
            <a:ext cx="910839" cy="369332"/>
          </a:xfrm>
          <a:prstGeom prst="rect">
            <a:avLst/>
          </a:prstGeom>
          <a:noFill/>
        </p:spPr>
        <p:txBody>
          <a:bodyPr wrap="square" rtlCol="0">
            <a:spAutoFit/>
          </a:bodyPr>
          <a:lstStyle/>
          <a:p>
            <a:r>
              <a:rPr lang="zh-CN" altLang="en-US" dirty="0"/>
              <a:t>成都</a:t>
            </a:r>
          </a:p>
        </p:txBody>
      </p:sp>
      <p:sp>
        <p:nvSpPr>
          <p:cNvPr id="31" name="文本框 30">
            <a:extLst>
              <a:ext uri="{FF2B5EF4-FFF2-40B4-BE49-F238E27FC236}">
                <a16:creationId xmlns:a16="http://schemas.microsoft.com/office/drawing/2014/main" id="{71401B38-6CA8-489D-A10D-0D7D20D3CA9A}"/>
              </a:ext>
            </a:extLst>
          </p:cNvPr>
          <p:cNvSpPr txBox="1"/>
          <p:nvPr/>
        </p:nvSpPr>
        <p:spPr>
          <a:xfrm>
            <a:off x="4075043" y="1760263"/>
            <a:ext cx="646331" cy="369332"/>
          </a:xfrm>
          <a:prstGeom prst="rect">
            <a:avLst/>
          </a:prstGeom>
          <a:noFill/>
        </p:spPr>
        <p:txBody>
          <a:bodyPr wrap="none" rtlCol="0">
            <a:spAutoFit/>
          </a:bodyPr>
          <a:lstStyle/>
          <a:p>
            <a:r>
              <a:rPr lang="zh-CN" altLang="en-US" dirty="0"/>
              <a:t>太原</a:t>
            </a:r>
          </a:p>
        </p:txBody>
      </p:sp>
      <p:sp>
        <p:nvSpPr>
          <p:cNvPr id="32" name="文本框 31">
            <a:extLst>
              <a:ext uri="{FF2B5EF4-FFF2-40B4-BE49-F238E27FC236}">
                <a16:creationId xmlns:a16="http://schemas.microsoft.com/office/drawing/2014/main" id="{2A9AE5B1-A5E8-4AA4-A675-410C9F4555FD}"/>
              </a:ext>
            </a:extLst>
          </p:cNvPr>
          <p:cNvSpPr txBox="1"/>
          <p:nvPr/>
        </p:nvSpPr>
        <p:spPr>
          <a:xfrm>
            <a:off x="5953539" y="1135584"/>
            <a:ext cx="569387" cy="369332"/>
          </a:xfrm>
          <a:prstGeom prst="rect">
            <a:avLst/>
          </a:prstGeom>
          <a:noFill/>
        </p:spPr>
        <p:txBody>
          <a:bodyPr wrap="none" rtlCol="0">
            <a:spAutoFit/>
          </a:bodyPr>
          <a:lstStyle/>
          <a:p>
            <a:r>
              <a:rPr lang="en-US" altLang="zh-CN" dirty="0"/>
              <a:t>500</a:t>
            </a:r>
            <a:endParaRPr lang="zh-CN" altLang="en-US" dirty="0"/>
          </a:p>
        </p:txBody>
      </p:sp>
      <p:sp>
        <p:nvSpPr>
          <p:cNvPr id="33" name="文本框 32">
            <a:extLst>
              <a:ext uri="{FF2B5EF4-FFF2-40B4-BE49-F238E27FC236}">
                <a16:creationId xmlns:a16="http://schemas.microsoft.com/office/drawing/2014/main" id="{41A781F8-F7D0-4286-BC14-F0B7900DD32F}"/>
              </a:ext>
            </a:extLst>
          </p:cNvPr>
          <p:cNvSpPr txBox="1"/>
          <p:nvPr/>
        </p:nvSpPr>
        <p:spPr>
          <a:xfrm>
            <a:off x="8030815" y="1861241"/>
            <a:ext cx="697627" cy="369332"/>
          </a:xfrm>
          <a:prstGeom prst="rect">
            <a:avLst/>
          </a:prstGeom>
          <a:noFill/>
        </p:spPr>
        <p:txBody>
          <a:bodyPr wrap="none" rtlCol="0">
            <a:spAutoFit/>
          </a:bodyPr>
          <a:lstStyle/>
          <a:p>
            <a:r>
              <a:rPr lang="en-US" altLang="zh-CN" dirty="0"/>
              <a:t>1200</a:t>
            </a:r>
            <a:endParaRPr lang="zh-CN" altLang="en-US" dirty="0"/>
          </a:p>
        </p:txBody>
      </p:sp>
      <p:sp>
        <p:nvSpPr>
          <p:cNvPr id="34" name="文本框 33">
            <a:extLst>
              <a:ext uri="{FF2B5EF4-FFF2-40B4-BE49-F238E27FC236}">
                <a16:creationId xmlns:a16="http://schemas.microsoft.com/office/drawing/2014/main" id="{E8C32E64-BDB4-4B20-ABC3-BAAB5AA49B37}"/>
              </a:ext>
            </a:extLst>
          </p:cNvPr>
          <p:cNvSpPr txBox="1"/>
          <p:nvPr/>
        </p:nvSpPr>
        <p:spPr>
          <a:xfrm>
            <a:off x="6758609" y="4013000"/>
            <a:ext cx="697627" cy="369332"/>
          </a:xfrm>
          <a:prstGeom prst="rect">
            <a:avLst/>
          </a:prstGeom>
          <a:noFill/>
        </p:spPr>
        <p:txBody>
          <a:bodyPr wrap="none" rtlCol="0">
            <a:spAutoFit/>
          </a:bodyPr>
          <a:lstStyle/>
          <a:p>
            <a:r>
              <a:rPr lang="en-US" altLang="zh-CN" dirty="0"/>
              <a:t>1700</a:t>
            </a:r>
            <a:endParaRPr lang="zh-CN" altLang="en-US" dirty="0"/>
          </a:p>
        </p:txBody>
      </p:sp>
      <p:sp>
        <p:nvSpPr>
          <p:cNvPr id="35" name="文本框 34">
            <a:extLst>
              <a:ext uri="{FF2B5EF4-FFF2-40B4-BE49-F238E27FC236}">
                <a16:creationId xmlns:a16="http://schemas.microsoft.com/office/drawing/2014/main" id="{716A6B28-2E20-47E7-8DC3-EE9C211D2F04}"/>
              </a:ext>
            </a:extLst>
          </p:cNvPr>
          <p:cNvSpPr txBox="1"/>
          <p:nvPr/>
        </p:nvSpPr>
        <p:spPr>
          <a:xfrm>
            <a:off x="3435913" y="4352936"/>
            <a:ext cx="569387" cy="369332"/>
          </a:xfrm>
          <a:prstGeom prst="rect">
            <a:avLst/>
          </a:prstGeom>
          <a:noFill/>
        </p:spPr>
        <p:txBody>
          <a:bodyPr wrap="square" rtlCol="0">
            <a:spAutoFit/>
          </a:bodyPr>
          <a:lstStyle/>
          <a:p>
            <a:r>
              <a:rPr lang="en-US" altLang="zh-CN" dirty="0"/>
              <a:t>200</a:t>
            </a:r>
            <a:endParaRPr lang="zh-CN" altLang="en-US" dirty="0"/>
          </a:p>
        </p:txBody>
      </p:sp>
      <p:sp>
        <p:nvSpPr>
          <p:cNvPr id="36" name="文本框 35">
            <a:extLst>
              <a:ext uri="{FF2B5EF4-FFF2-40B4-BE49-F238E27FC236}">
                <a16:creationId xmlns:a16="http://schemas.microsoft.com/office/drawing/2014/main" id="{191EC0A7-7218-4E7C-B0BD-7C31ADC9BE3C}"/>
              </a:ext>
            </a:extLst>
          </p:cNvPr>
          <p:cNvSpPr txBox="1"/>
          <p:nvPr/>
        </p:nvSpPr>
        <p:spPr>
          <a:xfrm>
            <a:off x="3707296" y="2504662"/>
            <a:ext cx="697627" cy="369332"/>
          </a:xfrm>
          <a:prstGeom prst="rect">
            <a:avLst/>
          </a:prstGeom>
          <a:noFill/>
        </p:spPr>
        <p:txBody>
          <a:bodyPr wrap="none" rtlCol="0">
            <a:spAutoFit/>
          </a:bodyPr>
          <a:lstStyle/>
          <a:p>
            <a:r>
              <a:rPr lang="en-US" altLang="zh-CN" dirty="0"/>
              <a:t>1300</a:t>
            </a:r>
            <a:endParaRPr lang="zh-CN" altLang="en-US" dirty="0"/>
          </a:p>
        </p:txBody>
      </p:sp>
      <p:sp>
        <p:nvSpPr>
          <p:cNvPr id="37" name="文本框 36">
            <a:extLst>
              <a:ext uri="{FF2B5EF4-FFF2-40B4-BE49-F238E27FC236}">
                <a16:creationId xmlns:a16="http://schemas.microsoft.com/office/drawing/2014/main" id="{6F0C50DF-F68B-444D-A540-1B7CEC3C4707}"/>
              </a:ext>
            </a:extLst>
          </p:cNvPr>
          <p:cNvSpPr txBox="1"/>
          <p:nvPr/>
        </p:nvSpPr>
        <p:spPr>
          <a:xfrm>
            <a:off x="1566836" y="5539984"/>
            <a:ext cx="9899375" cy="923330"/>
          </a:xfrm>
          <a:prstGeom prst="rect">
            <a:avLst/>
          </a:prstGeom>
          <a:noFill/>
        </p:spPr>
        <p:txBody>
          <a:bodyPr wrap="square" rtlCol="0">
            <a:spAutoFit/>
          </a:bodyPr>
          <a:lstStyle/>
          <a:p>
            <a:r>
              <a:rPr lang="zh-CN" altLang="en-US" dirty="0"/>
              <a:t>第一条路径</a:t>
            </a:r>
            <a:r>
              <a:rPr lang="en-US" altLang="zh-CN" dirty="0"/>
              <a:t>:  </a:t>
            </a:r>
            <a:r>
              <a:rPr lang="zh-CN" altLang="en-US" dirty="0"/>
              <a:t>南充</a:t>
            </a:r>
            <a:r>
              <a:rPr lang="en-US" altLang="zh-CN" dirty="0"/>
              <a:t>—</a:t>
            </a:r>
            <a:r>
              <a:rPr lang="zh-CN" altLang="en-US" dirty="0"/>
              <a:t>上海</a:t>
            </a:r>
            <a:r>
              <a:rPr lang="en-US" altLang="zh-CN" dirty="0"/>
              <a:t>—</a:t>
            </a:r>
            <a:r>
              <a:rPr lang="zh-CN" altLang="en-US" dirty="0"/>
              <a:t>北京 </a:t>
            </a:r>
            <a:r>
              <a:rPr lang="en-US" altLang="zh-CN" dirty="0"/>
              <a:t>(cost = 2900 km )</a:t>
            </a:r>
          </a:p>
          <a:p>
            <a:r>
              <a:rPr lang="zh-CN" altLang="en-US" dirty="0"/>
              <a:t>第二条路径</a:t>
            </a:r>
            <a:r>
              <a:rPr lang="en-US" altLang="zh-CN" dirty="0"/>
              <a:t>:  </a:t>
            </a:r>
            <a:r>
              <a:rPr lang="zh-CN" altLang="en-US" dirty="0"/>
              <a:t>南充</a:t>
            </a:r>
            <a:r>
              <a:rPr lang="en-US" altLang="zh-CN" dirty="0"/>
              <a:t>– </a:t>
            </a:r>
            <a:r>
              <a:rPr lang="zh-CN" altLang="en-US" dirty="0"/>
              <a:t>成都</a:t>
            </a:r>
            <a:r>
              <a:rPr lang="en-US" altLang="zh-CN" dirty="0"/>
              <a:t>—</a:t>
            </a:r>
            <a:r>
              <a:rPr lang="zh-CN" altLang="en-US" dirty="0"/>
              <a:t>太原</a:t>
            </a:r>
            <a:r>
              <a:rPr lang="en-US" altLang="zh-CN" dirty="0"/>
              <a:t>—</a:t>
            </a:r>
            <a:r>
              <a:rPr lang="zh-CN" altLang="en-US" dirty="0"/>
              <a:t>北京 </a:t>
            </a:r>
            <a:r>
              <a:rPr lang="en-US" altLang="zh-CN" dirty="0"/>
              <a:t>(cost = 200+1300+500=2000 km)</a:t>
            </a:r>
          </a:p>
          <a:p>
            <a:r>
              <a:rPr lang="en-US" altLang="zh-CN" dirty="0"/>
              <a:t>UCS</a:t>
            </a:r>
            <a:r>
              <a:rPr lang="zh-CN" altLang="en-US" dirty="0"/>
              <a:t>将选择第二条路径</a:t>
            </a:r>
            <a:r>
              <a:rPr lang="en-US" altLang="zh-CN" dirty="0"/>
              <a:t>,</a:t>
            </a:r>
            <a:r>
              <a:rPr lang="zh-CN" altLang="en-US" dirty="0"/>
              <a:t>因为它比第一条路径更</a:t>
            </a:r>
            <a:r>
              <a:rPr lang="en-US" altLang="zh-CN" dirty="0"/>
              <a:t>”</a:t>
            </a:r>
            <a:r>
              <a:rPr lang="zh-CN" altLang="en-US" dirty="0"/>
              <a:t>便宜</a:t>
            </a:r>
            <a:r>
              <a:rPr lang="en-US" altLang="zh-CN" dirty="0"/>
              <a:t>”! (UCS: </a:t>
            </a:r>
            <a:r>
              <a:rPr lang="zh-CN" altLang="en-US" dirty="0"/>
              <a:t>将成本函数最低者先选出来</a:t>
            </a:r>
            <a:r>
              <a:rPr lang="en-US" altLang="zh-CN" dirty="0"/>
              <a:t>.)</a:t>
            </a:r>
            <a:endParaRPr lang="zh-CN" altLang="en-US" dirty="0"/>
          </a:p>
        </p:txBody>
      </p:sp>
    </p:spTree>
    <p:extLst>
      <p:ext uri="{BB962C8B-B14F-4D97-AF65-F5344CB8AC3E}">
        <p14:creationId xmlns:p14="http://schemas.microsoft.com/office/powerpoint/2010/main" val="2096698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FAD039-B837-448C-A185-DA4023739DF1}"/>
              </a:ext>
            </a:extLst>
          </p:cNvPr>
          <p:cNvSpPr>
            <a:spLocks noGrp="1"/>
          </p:cNvSpPr>
          <p:nvPr>
            <p:ph type="title"/>
          </p:nvPr>
        </p:nvSpPr>
        <p:spPr/>
        <p:txBody>
          <a:bodyPr/>
          <a:lstStyle/>
          <a:p>
            <a:r>
              <a:rPr lang="zh-CN" altLang="en-US" dirty="0"/>
              <a:t>例</a:t>
            </a:r>
            <a:r>
              <a:rPr lang="en-US" altLang="zh-CN" dirty="0"/>
              <a:t>: </a:t>
            </a:r>
            <a:r>
              <a:rPr lang="zh-CN" altLang="en-US" dirty="0"/>
              <a:t>下图中的结点的访问顺序分别是什么</a:t>
            </a:r>
            <a:r>
              <a:rPr lang="en-US" altLang="zh-CN" dirty="0"/>
              <a:t>?</a:t>
            </a:r>
            <a:endParaRPr lang="zh-CN" altLang="en-US" dirty="0"/>
          </a:p>
        </p:txBody>
      </p:sp>
      <p:grpSp>
        <p:nvGrpSpPr>
          <p:cNvPr id="40" name="组合 39">
            <a:extLst>
              <a:ext uri="{FF2B5EF4-FFF2-40B4-BE49-F238E27FC236}">
                <a16:creationId xmlns:a16="http://schemas.microsoft.com/office/drawing/2014/main" id="{51A00366-61DB-4A93-A823-7A62CE3BE422}"/>
              </a:ext>
            </a:extLst>
          </p:cNvPr>
          <p:cNvGrpSpPr/>
          <p:nvPr/>
        </p:nvGrpSpPr>
        <p:grpSpPr>
          <a:xfrm>
            <a:off x="3568148" y="1782424"/>
            <a:ext cx="5373746" cy="2749817"/>
            <a:chOff x="3568148" y="2329076"/>
            <a:chExt cx="5373746" cy="2749817"/>
          </a:xfrm>
        </p:grpSpPr>
        <p:grpSp>
          <p:nvGrpSpPr>
            <p:cNvPr id="13" name="组合 12">
              <a:extLst>
                <a:ext uri="{FF2B5EF4-FFF2-40B4-BE49-F238E27FC236}">
                  <a16:creationId xmlns:a16="http://schemas.microsoft.com/office/drawing/2014/main" id="{9A475B60-D788-42AD-B902-1F744D726ADA}"/>
                </a:ext>
              </a:extLst>
            </p:cNvPr>
            <p:cNvGrpSpPr/>
            <p:nvPr/>
          </p:nvGrpSpPr>
          <p:grpSpPr>
            <a:xfrm>
              <a:off x="3568148" y="2329076"/>
              <a:ext cx="5373746" cy="2749817"/>
              <a:chOff x="3568148" y="1235771"/>
              <a:chExt cx="5373746" cy="2749817"/>
            </a:xfrm>
          </p:grpSpPr>
          <p:sp>
            <p:nvSpPr>
              <p:cNvPr id="4" name="椭圆 3">
                <a:extLst>
                  <a:ext uri="{FF2B5EF4-FFF2-40B4-BE49-F238E27FC236}">
                    <a16:creationId xmlns:a16="http://schemas.microsoft.com/office/drawing/2014/main" id="{8D761CBC-F50A-4166-B8E0-EB68F7F8612E}"/>
                  </a:ext>
                </a:extLst>
              </p:cNvPr>
              <p:cNvSpPr/>
              <p:nvPr/>
            </p:nvSpPr>
            <p:spPr>
              <a:xfrm>
                <a:off x="3568148" y="2345635"/>
                <a:ext cx="496956" cy="4969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618311CA-FE9E-49B6-8DE8-01C396D53DE2}"/>
                  </a:ext>
                </a:extLst>
              </p:cNvPr>
              <p:cNvSpPr/>
              <p:nvPr/>
            </p:nvSpPr>
            <p:spPr>
              <a:xfrm>
                <a:off x="4678018" y="2336723"/>
                <a:ext cx="496956" cy="4969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E7B03751-6B3A-42D9-AC18-64096D546973}"/>
                  </a:ext>
                </a:extLst>
              </p:cNvPr>
              <p:cNvSpPr/>
              <p:nvPr/>
            </p:nvSpPr>
            <p:spPr>
              <a:xfrm>
                <a:off x="4678018" y="1304311"/>
                <a:ext cx="496956" cy="4969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48C4B100-5D52-4F6C-8605-7B968B3D74B3}"/>
                  </a:ext>
                </a:extLst>
              </p:cNvPr>
              <p:cNvSpPr/>
              <p:nvPr/>
            </p:nvSpPr>
            <p:spPr>
              <a:xfrm>
                <a:off x="5685179" y="1281120"/>
                <a:ext cx="496956" cy="4969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06B6F204-CDF2-475E-905E-0479AE7DF1D0}"/>
                  </a:ext>
                </a:extLst>
              </p:cNvPr>
              <p:cNvSpPr/>
              <p:nvPr/>
            </p:nvSpPr>
            <p:spPr>
              <a:xfrm>
                <a:off x="6732094" y="1235771"/>
                <a:ext cx="496956" cy="4969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CA4670F4-3F13-4D0A-AE4E-F8ACE75A6F9A}"/>
                  </a:ext>
                </a:extLst>
              </p:cNvPr>
              <p:cNvSpPr/>
              <p:nvPr/>
            </p:nvSpPr>
            <p:spPr>
              <a:xfrm>
                <a:off x="4678018" y="3465439"/>
                <a:ext cx="496956" cy="4969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10" name="椭圆 9">
                <a:extLst>
                  <a:ext uri="{FF2B5EF4-FFF2-40B4-BE49-F238E27FC236}">
                    <a16:creationId xmlns:a16="http://schemas.microsoft.com/office/drawing/2014/main" id="{5EC8D5FF-F49D-4D2E-8197-FA9B64E07A58}"/>
                  </a:ext>
                </a:extLst>
              </p:cNvPr>
              <p:cNvSpPr/>
              <p:nvPr/>
            </p:nvSpPr>
            <p:spPr>
              <a:xfrm>
                <a:off x="5685179" y="3488632"/>
                <a:ext cx="496956" cy="4969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EC40C9FF-6340-4DDA-8EC3-6CE5E4ADB48A}"/>
                  </a:ext>
                </a:extLst>
              </p:cNvPr>
              <p:cNvSpPr/>
              <p:nvPr/>
            </p:nvSpPr>
            <p:spPr>
              <a:xfrm>
                <a:off x="6801676" y="3482008"/>
                <a:ext cx="496956" cy="4969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H</a:t>
                </a:r>
                <a:endParaRPr lang="zh-CN" altLang="en-US" dirty="0"/>
              </a:p>
            </p:txBody>
          </p:sp>
          <p:sp>
            <p:nvSpPr>
              <p:cNvPr id="12" name="椭圆 11">
                <a:extLst>
                  <a:ext uri="{FF2B5EF4-FFF2-40B4-BE49-F238E27FC236}">
                    <a16:creationId xmlns:a16="http://schemas.microsoft.com/office/drawing/2014/main" id="{5BB0DB0F-ABDE-4C9C-BCE4-5D61C7CF5D87}"/>
                  </a:ext>
                </a:extLst>
              </p:cNvPr>
              <p:cNvSpPr/>
              <p:nvPr/>
            </p:nvSpPr>
            <p:spPr>
              <a:xfrm>
                <a:off x="8444938" y="2352263"/>
                <a:ext cx="496956" cy="4969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grpSp>
        <p:cxnSp>
          <p:nvCxnSpPr>
            <p:cNvPr id="15" name="直接连接符 14">
              <a:extLst>
                <a:ext uri="{FF2B5EF4-FFF2-40B4-BE49-F238E27FC236}">
                  <a16:creationId xmlns:a16="http://schemas.microsoft.com/office/drawing/2014/main" id="{823DEC8E-46E5-4AD4-8010-74338DCC12AF}"/>
                </a:ext>
              </a:extLst>
            </p:cNvPr>
            <p:cNvCxnSpPr>
              <a:stCxn id="4" idx="7"/>
              <a:endCxn id="6" idx="3"/>
            </p:cNvCxnSpPr>
            <p:nvPr/>
          </p:nvCxnSpPr>
          <p:spPr>
            <a:xfrm flipV="1">
              <a:off x="3992326" y="2821794"/>
              <a:ext cx="758470" cy="6899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74F6B007-6D80-4B69-94FE-C9D75C28A17D}"/>
                </a:ext>
              </a:extLst>
            </p:cNvPr>
            <p:cNvCxnSpPr>
              <a:stCxn id="6" idx="6"/>
              <a:endCxn id="8" idx="2"/>
            </p:cNvCxnSpPr>
            <p:nvPr/>
          </p:nvCxnSpPr>
          <p:spPr>
            <a:xfrm flipV="1">
              <a:off x="5174974" y="2577554"/>
              <a:ext cx="1557120" cy="685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7D84F542-8DC1-4173-ACC5-DB111D4949B0}"/>
                </a:ext>
              </a:extLst>
            </p:cNvPr>
            <p:cNvCxnSpPr>
              <a:stCxn id="8" idx="5"/>
              <a:endCxn id="12" idx="1"/>
            </p:cNvCxnSpPr>
            <p:nvPr/>
          </p:nvCxnSpPr>
          <p:spPr>
            <a:xfrm>
              <a:off x="7156272" y="2753254"/>
              <a:ext cx="1361444" cy="7650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6B7A90C6-0833-44D3-A545-4B522FA20A9D}"/>
                </a:ext>
              </a:extLst>
            </p:cNvPr>
            <p:cNvCxnSpPr>
              <a:stCxn id="4" idx="6"/>
              <a:endCxn id="12" idx="2"/>
            </p:cNvCxnSpPr>
            <p:nvPr/>
          </p:nvCxnSpPr>
          <p:spPr>
            <a:xfrm>
              <a:off x="4065104" y="3687418"/>
              <a:ext cx="4379834" cy="66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87667F2D-8D99-49C6-B955-3485153A69E0}"/>
                </a:ext>
              </a:extLst>
            </p:cNvPr>
            <p:cNvCxnSpPr>
              <a:stCxn id="12" idx="3"/>
              <a:endCxn id="11" idx="7"/>
            </p:cNvCxnSpPr>
            <p:nvPr/>
          </p:nvCxnSpPr>
          <p:spPr>
            <a:xfrm flipH="1">
              <a:off x="7225854" y="3869746"/>
              <a:ext cx="1291862" cy="778345"/>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913BEAE2-BC48-4E47-AB0C-BA7EFA9C51FC}"/>
                </a:ext>
              </a:extLst>
            </p:cNvPr>
            <p:cNvCxnSpPr>
              <a:stCxn id="9" idx="6"/>
              <a:endCxn id="11" idx="2"/>
            </p:cNvCxnSpPr>
            <p:nvPr/>
          </p:nvCxnSpPr>
          <p:spPr>
            <a:xfrm>
              <a:off x="5174974" y="4807222"/>
              <a:ext cx="1626702" cy="165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F89B7796-A527-4B1A-8191-75C470C11E27}"/>
                </a:ext>
              </a:extLst>
            </p:cNvPr>
            <p:cNvCxnSpPr>
              <a:stCxn id="4" idx="5"/>
              <a:endCxn id="9" idx="1"/>
            </p:cNvCxnSpPr>
            <p:nvPr/>
          </p:nvCxnSpPr>
          <p:spPr>
            <a:xfrm>
              <a:off x="3992326" y="3863118"/>
              <a:ext cx="758470" cy="7684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7C2924C7-F11F-423C-9AA9-0AC8106DD92D}"/>
                </a:ext>
              </a:extLst>
            </p:cNvPr>
            <p:cNvCxnSpPr>
              <a:stCxn id="5" idx="5"/>
              <a:endCxn id="10" idx="1"/>
            </p:cNvCxnSpPr>
            <p:nvPr/>
          </p:nvCxnSpPr>
          <p:spPr>
            <a:xfrm>
              <a:off x="5102196" y="3854206"/>
              <a:ext cx="655761" cy="800509"/>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63DF67C0-FD4D-48B7-AEC8-10EF319C8FA2}"/>
                </a:ext>
              </a:extLst>
            </p:cNvPr>
            <p:cNvCxnSpPr>
              <a:stCxn id="5" idx="7"/>
              <a:endCxn id="7" idx="3"/>
            </p:cNvCxnSpPr>
            <p:nvPr/>
          </p:nvCxnSpPr>
          <p:spPr>
            <a:xfrm flipV="1">
              <a:off x="5102196" y="2798603"/>
              <a:ext cx="655761" cy="704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D64ABFB7-EDB8-45A7-A6DE-7183B6C1DA56}"/>
                </a:ext>
              </a:extLst>
            </p:cNvPr>
            <p:cNvCxnSpPr>
              <a:stCxn id="8" idx="3"/>
              <a:endCxn id="10" idx="7"/>
            </p:cNvCxnSpPr>
            <p:nvPr/>
          </p:nvCxnSpPr>
          <p:spPr>
            <a:xfrm flipH="1">
              <a:off x="6109357" y="2753254"/>
              <a:ext cx="695515" cy="1901461"/>
            </a:xfrm>
            <a:prstGeom prst="line">
              <a:avLst/>
            </a:prstGeom>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C6D30DEF-A143-44E5-9982-3F6DECF5B06E}"/>
                </a:ext>
              </a:extLst>
            </p:cNvPr>
            <p:cNvSpPr txBox="1"/>
            <p:nvPr/>
          </p:nvSpPr>
          <p:spPr>
            <a:xfrm>
              <a:off x="3637722" y="3525082"/>
              <a:ext cx="300082" cy="369332"/>
            </a:xfrm>
            <a:prstGeom prst="rect">
              <a:avLst/>
            </a:prstGeom>
            <a:noFill/>
          </p:spPr>
          <p:txBody>
            <a:bodyPr wrap="none" rtlCol="0">
              <a:spAutoFit/>
            </a:bodyPr>
            <a:lstStyle/>
            <a:p>
              <a:r>
                <a:rPr lang="en-US" altLang="zh-CN" dirty="0"/>
                <a:t>S</a:t>
              </a:r>
              <a:endParaRPr lang="zh-CN" altLang="en-US" dirty="0"/>
            </a:p>
          </p:txBody>
        </p:sp>
        <p:sp>
          <p:nvSpPr>
            <p:cNvPr id="35" name="文本框 34">
              <a:extLst>
                <a:ext uri="{FF2B5EF4-FFF2-40B4-BE49-F238E27FC236}">
                  <a16:creationId xmlns:a16="http://schemas.microsoft.com/office/drawing/2014/main" id="{989BF488-7BC0-456F-A89B-BAA98A10AE16}"/>
                </a:ext>
              </a:extLst>
            </p:cNvPr>
            <p:cNvSpPr txBox="1"/>
            <p:nvPr/>
          </p:nvSpPr>
          <p:spPr>
            <a:xfrm>
              <a:off x="4769125" y="2458286"/>
              <a:ext cx="356188" cy="369332"/>
            </a:xfrm>
            <a:prstGeom prst="rect">
              <a:avLst/>
            </a:prstGeom>
            <a:noFill/>
          </p:spPr>
          <p:txBody>
            <a:bodyPr wrap="none" rtlCol="0">
              <a:spAutoFit/>
            </a:bodyPr>
            <a:lstStyle/>
            <a:p>
              <a:r>
                <a:rPr lang="en-US" altLang="zh-CN" dirty="0"/>
                <a:t>A</a:t>
              </a:r>
              <a:endParaRPr lang="zh-CN" altLang="en-US" dirty="0"/>
            </a:p>
          </p:txBody>
        </p:sp>
        <p:sp>
          <p:nvSpPr>
            <p:cNvPr id="36" name="文本框 35">
              <a:extLst>
                <a:ext uri="{FF2B5EF4-FFF2-40B4-BE49-F238E27FC236}">
                  <a16:creationId xmlns:a16="http://schemas.microsoft.com/office/drawing/2014/main" id="{C917B287-B3BF-462A-A065-A3C203B96D4E}"/>
                </a:ext>
              </a:extLst>
            </p:cNvPr>
            <p:cNvSpPr txBox="1"/>
            <p:nvPr/>
          </p:nvSpPr>
          <p:spPr>
            <a:xfrm>
              <a:off x="5767896" y="2425147"/>
              <a:ext cx="356188" cy="369332"/>
            </a:xfrm>
            <a:prstGeom prst="rect">
              <a:avLst/>
            </a:prstGeom>
            <a:noFill/>
          </p:spPr>
          <p:txBody>
            <a:bodyPr wrap="none" rtlCol="0">
              <a:spAutoFit/>
            </a:bodyPr>
            <a:lstStyle/>
            <a:p>
              <a:r>
                <a:rPr lang="en-US" altLang="zh-CN" dirty="0"/>
                <a:t>D</a:t>
              </a:r>
              <a:endParaRPr lang="zh-CN" altLang="en-US" dirty="0"/>
            </a:p>
          </p:txBody>
        </p:sp>
        <p:sp>
          <p:nvSpPr>
            <p:cNvPr id="37" name="文本框 36">
              <a:extLst>
                <a:ext uri="{FF2B5EF4-FFF2-40B4-BE49-F238E27FC236}">
                  <a16:creationId xmlns:a16="http://schemas.microsoft.com/office/drawing/2014/main" id="{8E75543E-8ECD-4FB5-B460-C15BFF43A1E6}"/>
                </a:ext>
              </a:extLst>
            </p:cNvPr>
            <p:cNvSpPr txBox="1"/>
            <p:nvPr/>
          </p:nvSpPr>
          <p:spPr>
            <a:xfrm>
              <a:off x="6841432" y="2395329"/>
              <a:ext cx="296876" cy="369332"/>
            </a:xfrm>
            <a:prstGeom prst="rect">
              <a:avLst/>
            </a:prstGeom>
            <a:noFill/>
          </p:spPr>
          <p:txBody>
            <a:bodyPr wrap="none" rtlCol="0">
              <a:spAutoFit/>
            </a:bodyPr>
            <a:lstStyle/>
            <a:p>
              <a:r>
                <a:rPr lang="en-US" altLang="zh-CN" dirty="0"/>
                <a:t>F</a:t>
              </a:r>
              <a:endParaRPr lang="zh-CN" altLang="en-US" dirty="0"/>
            </a:p>
          </p:txBody>
        </p:sp>
        <p:sp>
          <p:nvSpPr>
            <p:cNvPr id="38" name="文本框 37">
              <a:extLst>
                <a:ext uri="{FF2B5EF4-FFF2-40B4-BE49-F238E27FC236}">
                  <a16:creationId xmlns:a16="http://schemas.microsoft.com/office/drawing/2014/main" id="{8A43399B-9BCB-46D6-9A12-FFFF9447472A}"/>
                </a:ext>
              </a:extLst>
            </p:cNvPr>
            <p:cNvSpPr txBox="1"/>
            <p:nvPr/>
          </p:nvSpPr>
          <p:spPr>
            <a:xfrm>
              <a:off x="5767896" y="4671391"/>
              <a:ext cx="308098" cy="369332"/>
            </a:xfrm>
            <a:prstGeom prst="rect">
              <a:avLst/>
            </a:prstGeom>
            <a:noFill/>
          </p:spPr>
          <p:txBody>
            <a:bodyPr wrap="none" rtlCol="0">
              <a:spAutoFit/>
            </a:bodyPr>
            <a:lstStyle/>
            <a:p>
              <a:r>
                <a:rPr lang="en-US" altLang="zh-CN" dirty="0"/>
                <a:t>E</a:t>
              </a:r>
              <a:endParaRPr lang="zh-CN" altLang="en-US" dirty="0"/>
            </a:p>
          </p:txBody>
        </p:sp>
        <p:sp>
          <p:nvSpPr>
            <p:cNvPr id="39" name="文本框 38">
              <a:extLst>
                <a:ext uri="{FF2B5EF4-FFF2-40B4-BE49-F238E27FC236}">
                  <a16:creationId xmlns:a16="http://schemas.microsoft.com/office/drawing/2014/main" id="{36E83243-29FF-4493-9BE3-A9849F6FBA41}"/>
                </a:ext>
              </a:extLst>
            </p:cNvPr>
            <p:cNvSpPr txBox="1"/>
            <p:nvPr/>
          </p:nvSpPr>
          <p:spPr>
            <a:xfrm>
              <a:off x="4769125" y="3535022"/>
              <a:ext cx="317716" cy="369332"/>
            </a:xfrm>
            <a:prstGeom prst="rect">
              <a:avLst/>
            </a:prstGeom>
            <a:noFill/>
          </p:spPr>
          <p:txBody>
            <a:bodyPr wrap="none" rtlCol="0">
              <a:spAutoFit/>
            </a:bodyPr>
            <a:lstStyle/>
            <a:p>
              <a:r>
                <a:rPr lang="en-US" altLang="zh-CN" dirty="0"/>
                <a:t>B</a:t>
              </a:r>
              <a:endParaRPr lang="zh-CN" altLang="en-US" dirty="0"/>
            </a:p>
          </p:txBody>
        </p:sp>
      </p:grpSp>
      <p:sp>
        <p:nvSpPr>
          <p:cNvPr id="41" name="文本框 40">
            <a:extLst>
              <a:ext uri="{FF2B5EF4-FFF2-40B4-BE49-F238E27FC236}">
                <a16:creationId xmlns:a16="http://schemas.microsoft.com/office/drawing/2014/main" id="{6960EC9C-D6F9-42BA-BC37-AAB462DDEF91}"/>
              </a:ext>
            </a:extLst>
          </p:cNvPr>
          <p:cNvSpPr txBox="1"/>
          <p:nvPr/>
        </p:nvSpPr>
        <p:spPr>
          <a:xfrm>
            <a:off x="4154557" y="2286003"/>
            <a:ext cx="312906" cy="369332"/>
          </a:xfrm>
          <a:prstGeom prst="rect">
            <a:avLst/>
          </a:prstGeom>
          <a:noFill/>
        </p:spPr>
        <p:txBody>
          <a:bodyPr wrap="none" rtlCol="0">
            <a:spAutoFit/>
          </a:bodyPr>
          <a:lstStyle/>
          <a:p>
            <a:r>
              <a:rPr lang="en-US" altLang="zh-CN" dirty="0"/>
              <a:t>3</a:t>
            </a:r>
            <a:endParaRPr lang="zh-CN" altLang="en-US" dirty="0"/>
          </a:p>
        </p:txBody>
      </p:sp>
      <p:sp>
        <p:nvSpPr>
          <p:cNvPr id="42" name="文本框 41">
            <a:extLst>
              <a:ext uri="{FF2B5EF4-FFF2-40B4-BE49-F238E27FC236}">
                <a16:creationId xmlns:a16="http://schemas.microsoft.com/office/drawing/2014/main" id="{225D9DA4-7D3C-4960-BB79-E5169D0C00DD}"/>
              </a:ext>
            </a:extLst>
          </p:cNvPr>
          <p:cNvSpPr txBox="1"/>
          <p:nvPr/>
        </p:nvSpPr>
        <p:spPr>
          <a:xfrm>
            <a:off x="5271055" y="1752601"/>
            <a:ext cx="312906" cy="369332"/>
          </a:xfrm>
          <a:prstGeom prst="rect">
            <a:avLst/>
          </a:prstGeom>
          <a:noFill/>
        </p:spPr>
        <p:txBody>
          <a:bodyPr wrap="none" rtlCol="0">
            <a:spAutoFit/>
          </a:bodyPr>
          <a:lstStyle/>
          <a:p>
            <a:r>
              <a:rPr lang="en-US" altLang="zh-CN" dirty="0"/>
              <a:t>3</a:t>
            </a:r>
            <a:endParaRPr lang="zh-CN" altLang="en-US" dirty="0"/>
          </a:p>
        </p:txBody>
      </p:sp>
      <p:sp>
        <p:nvSpPr>
          <p:cNvPr id="43" name="文本框 42">
            <a:extLst>
              <a:ext uri="{FF2B5EF4-FFF2-40B4-BE49-F238E27FC236}">
                <a16:creationId xmlns:a16="http://schemas.microsoft.com/office/drawing/2014/main" id="{D45C0E12-EDD6-4B9A-BE94-DB8838C57131}"/>
              </a:ext>
            </a:extLst>
          </p:cNvPr>
          <p:cNvSpPr txBox="1"/>
          <p:nvPr/>
        </p:nvSpPr>
        <p:spPr>
          <a:xfrm>
            <a:off x="6331226" y="1699593"/>
            <a:ext cx="312906" cy="369332"/>
          </a:xfrm>
          <a:prstGeom prst="rect">
            <a:avLst/>
          </a:prstGeom>
          <a:noFill/>
        </p:spPr>
        <p:txBody>
          <a:bodyPr wrap="none" rtlCol="0">
            <a:spAutoFit/>
          </a:bodyPr>
          <a:lstStyle/>
          <a:p>
            <a:r>
              <a:rPr lang="en-US" altLang="zh-CN" dirty="0"/>
              <a:t>5</a:t>
            </a:r>
            <a:endParaRPr lang="zh-CN" altLang="en-US" dirty="0"/>
          </a:p>
        </p:txBody>
      </p:sp>
      <p:sp>
        <p:nvSpPr>
          <p:cNvPr id="44" name="文本框 43">
            <a:extLst>
              <a:ext uri="{FF2B5EF4-FFF2-40B4-BE49-F238E27FC236}">
                <a16:creationId xmlns:a16="http://schemas.microsoft.com/office/drawing/2014/main" id="{B80DCE0F-CE5C-481A-A158-5AA228C602F9}"/>
              </a:ext>
            </a:extLst>
          </p:cNvPr>
          <p:cNvSpPr txBox="1"/>
          <p:nvPr/>
        </p:nvSpPr>
        <p:spPr>
          <a:xfrm>
            <a:off x="7666382" y="2160104"/>
            <a:ext cx="312906" cy="369332"/>
          </a:xfrm>
          <a:prstGeom prst="rect">
            <a:avLst/>
          </a:prstGeom>
          <a:noFill/>
        </p:spPr>
        <p:txBody>
          <a:bodyPr wrap="none" rtlCol="0">
            <a:spAutoFit/>
          </a:bodyPr>
          <a:lstStyle/>
          <a:p>
            <a:r>
              <a:rPr lang="en-US" altLang="zh-CN" dirty="0"/>
              <a:t>5</a:t>
            </a:r>
            <a:endParaRPr lang="zh-CN" altLang="en-US" dirty="0"/>
          </a:p>
        </p:txBody>
      </p:sp>
      <p:sp>
        <p:nvSpPr>
          <p:cNvPr id="46" name="文本框 45">
            <a:extLst>
              <a:ext uri="{FF2B5EF4-FFF2-40B4-BE49-F238E27FC236}">
                <a16:creationId xmlns:a16="http://schemas.microsoft.com/office/drawing/2014/main" id="{5B78E7A7-53D3-447D-9939-2F6A31D8673E}"/>
              </a:ext>
            </a:extLst>
          </p:cNvPr>
          <p:cNvSpPr txBox="1"/>
          <p:nvPr/>
        </p:nvSpPr>
        <p:spPr>
          <a:xfrm>
            <a:off x="7959410" y="3597967"/>
            <a:ext cx="312906" cy="369332"/>
          </a:xfrm>
          <a:prstGeom prst="rect">
            <a:avLst/>
          </a:prstGeom>
          <a:noFill/>
        </p:spPr>
        <p:txBody>
          <a:bodyPr wrap="none" rtlCol="0">
            <a:spAutoFit/>
          </a:bodyPr>
          <a:lstStyle/>
          <a:p>
            <a:r>
              <a:rPr lang="en-US" altLang="zh-CN" dirty="0"/>
              <a:t>8</a:t>
            </a:r>
            <a:endParaRPr lang="zh-CN" altLang="en-US" dirty="0"/>
          </a:p>
        </p:txBody>
      </p:sp>
      <p:sp>
        <p:nvSpPr>
          <p:cNvPr id="47" name="文本框 46">
            <a:extLst>
              <a:ext uri="{FF2B5EF4-FFF2-40B4-BE49-F238E27FC236}">
                <a16:creationId xmlns:a16="http://schemas.microsoft.com/office/drawing/2014/main" id="{7E3B9C5A-E172-4954-A63D-C974BCE7C32E}"/>
              </a:ext>
            </a:extLst>
          </p:cNvPr>
          <p:cNvSpPr txBox="1"/>
          <p:nvPr/>
        </p:nvSpPr>
        <p:spPr>
          <a:xfrm>
            <a:off x="6417365" y="3962399"/>
            <a:ext cx="312906" cy="369332"/>
          </a:xfrm>
          <a:prstGeom prst="rect">
            <a:avLst/>
          </a:prstGeom>
          <a:noFill/>
        </p:spPr>
        <p:txBody>
          <a:bodyPr wrap="none" rtlCol="0">
            <a:spAutoFit/>
          </a:bodyPr>
          <a:lstStyle/>
          <a:p>
            <a:r>
              <a:rPr lang="en-US" altLang="zh-CN" dirty="0"/>
              <a:t>5</a:t>
            </a:r>
            <a:endParaRPr lang="zh-CN" altLang="en-US" dirty="0"/>
          </a:p>
        </p:txBody>
      </p:sp>
      <p:sp>
        <p:nvSpPr>
          <p:cNvPr id="48" name="文本框 47">
            <a:extLst>
              <a:ext uri="{FF2B5EF4-FFF2-40B4-BE49-F238E27FC236}">
                <a16:creationId xmlns:a16="http://schemas.microsoft.com/office/drawing/2014/main" id="{5CA27E41-845A-4230-9BF5-3A85E3B956D4}"/>
              </a:ext>
            </a:extLst>
          </p:cNvPr>
          <p:cNvSpPr txBox="1"/>
          <p:nvPr/>
        </p:nvSpPr>
        <p:spPr>
          <a:xfrm>
            <a:off x="6828183" y="2802837"/>
            <a:ext cx="312906" cy="369332"/>
          </a:xfrm>
          <a:prstGeom prst="rect">
            <a:avLst/>
          </a:prstGeom>
          <a:noFill/>
        </p:spPr>
        <p:txBody>
          <a:bodyPr wrap="none" rtlCol="0">
            <a:spAutoFit/>
          </a:bodyPr>
          <a:lstStyle/>
          <a:p>
            <a:r>
              <a:rPr lang="en-US" altLang="zh-CN" dirty="0"/>
              <a:t>9</a:t>
            </a:r>
            <a:endParaRPr lang="zh-CN" altLang="en-US" dirty="0"/>
          </a:p>
        </p:txBody>
      </p:sp>
      <p:sp>
        <p:nvSpPr>
          <p:cNvPr id="49" name="文本框 48">
            <a:extLst>
              <a:ext uri="{FF2B5EF4-FFF2-40B4-BE49-F238E27FC236}">
                <a16:creationId xmlns:a16="http://schemas.microsoft.com/office/drawing/2014/main" id="{1F31F496-75C2-4240-A49C-41D3FABD9E7F}"/>
              </a:ext>
            </a:extLst>
          </p:cNvPr>
          <p:cNvSpPr txBox="1"/>
          <p:nvPr/>
        </p:nvSpPr>
        <p:spPr>
          <a:xfrm>
            <a:off x="6437243" y="2395334"/>
            <a:ext cx="312906" cy="369332"/>
          </a:xfrm>
          <a:prstGeom prst="rect">
            <a:avLst/>
          </a:prstGeom>
          <a:noFill/>
        </p:spPr>
        <p:txBody>
          <a:bodyPr wrap="none" rtlCol="0">
            <a:spAutoFit/>
          </a:bodyPr>
          <a:lstStyle/>
          <a:p>
            <a:r>
              <a:rPr lang="en-US" altLang="zh-CN" dirty="0"/>
              <a:t>6</a:t>
            </a:r>
            <a:endParaRPr lang="zh-CN" altLang="en-US" dirty="0"/>
          </a:p>
        </p:txBody>
      </p:sp>
      <p:sp>
        <p:nvSpPr>
          <p:cNvPr id="50" name="文本框 49">
            <a:extLst>
              <a:ext uri="{FF2B5EF4-FFF2-40B4-BE49-F238E27FC236}">
                <a16:creationId xmlns:a16="http://schemas.microsoft.com/office/drawing/2014/main" id="{5972A0CB-25EE-4D4A-8F35-E15723470D87}"/>
              </a:ext>
            </a:extLst>
          </p:cNvPr>
          <p:cNvSpPr txBox="1"/>
          <p:nvPr/>
        </p:nvSpPr>
        <p:spPr>
          <a:xfrm>
            <a:off x="5350567" y="3429001"/>
            <a:ext cx="312906" cy="369332"/>
          </a:xfrm>
          <a:prstGeom prst="rect">
            <a:avLst/>
          </a:prstGeom>
          <a:noFill/>
        </p:spPr>
        <p:txBody>
          <a:bodyPr wrap="none" rtlCol="0">
            <a:spAutoFit/>
          </a:bodyPr>
          <a:lstStyle/>
          <a:p>
            <a:r>
              <a:rPr lang="en-US" altLang="zh-CN" dirty="0"/>
              <a:t>2</a:t>
            </a:r>
            <a:endParaRPr lang="zh-CN" altLang="en-US" dirty="0"/>
          </a:p>
        </p:txBody>
      </p:sp>
      <p:sp>
        <p:nvSpPr>
          <p:cNvPr id="51" name="文本框 50">
            <a:extLst>
              <a:ext uri="{FF2B5EF4-FFF2-40B4-BE49-F238E27FC236}">
                <a16:creationId xmlns:a16="http://schemas.microsoft.com/office/drawing/2014/main" id="{3AE4CC0B-C612-42A9-8CE8-21762A51137C}"/>
              </a:ext>
            </a:extLst>
          </p:cNvPr>
          <p:cNvSpPr txBox="1"/>
          <p:nvPr/>
        </p:nvSpPr>
        <p:spPr>
          <a:xfrm>
            <a:off x="5271055" y="4305230"/>
            <a:ext cx="312906" cy="369332"/>
          </a:xfrm>
          <a:prstGeom prst="rect">
            <a:avLst/>
          </a:prstGeom>
          <a:noFill/>
        </p:spPr>
        <p:txBody>
          <a:bodyPr wrap="none" rtlCol="0">
            <a:spAutoFit/>
          </a:bodyPr>
          <a:lstStyle/>
          <a:p>
            <a:r>
              <a:rPr lang="en-US" altLang="zh-CN" dirty="0"/>
              <a:t>1</a:t>
            </a:r>
            <a:endParaRPr lang="zh-CN" altLang="en-US" dirty="0"/>
          </a:p>
        </p:txBody>
      </p:sp>
      <p:sp>
        <p:nvSpPr>
          <p:cNvPr id="52" name="文本框 51">
            <a:extLst>
              <a:ext uri="{FF2B5EF4-FFF2-40B4-BE49-F238E27FC236}">
                <a16:creationId xmlns:a16="http://schemas.microsoft.com/office/drawing/2014/main" id="{FDADBFEF-F267-4A27-A4D4-1B9EBF697902}"/>
              </a:ext>
            </a:extLst>
          </p:cNvPr>
          <p:cNvSpPr txBox="1"/>
          <p:nvPr/>
        </p:nvSpPr>
        <p:spPr>
          <a:xfrm>
            <a:off x="4154557" y="3727174"/>
            <a:ext cx="312906" cy="369332"/>
          </a:xfrm>
          <a:prstGeom prst="rect">
            <a:avLst/>
          </a:prstGeom>
          <a:noFill/>
        </p:spPr>
        <p:txBody>
          <a:bodyPr wrap="none" rtlCol="0">
            <a:spAutoFit/>
          </a:bodyPr>
          <a:lstStyle/>
          <a:p>
            <a:r>
              <a:rPr lang="en-US" altLang="zh-CN" dirty="0"/>
              <a:t>2</a:t>
            </a:r>
            <a:endParaRPr lang="zh-CN" altLang="en-US" dirty="0"/>
          </a:p>
        </p:txBody>
      </p:sp>
      <p:sp>
        <p:nvSpPr>
          <p:cNvPr id="53" name="文本框 52">
            <a:extLst>
              <a:ext uri="{FF2B5EF4-FFF2-40B4-BE49-F238E27FC236}">
                <a16:creationId xmlns:a16="http://schemas.microsoft.com/office/drawing/2014/main" id="{5AB09B7A-C496-475C-9365-56902D1D3DDD}"/>
              </a:ext>
            </a:extLst>
          </p:cNvPr>
          <p:cNvSpPr txBox="1"/>
          <p:nvPr/>
        </p:nvSpPr>
        <p:spPr>
          <a:xfrm>
            <a:off x="2107096" y="5158407"/>
            <a:ext cx="8984974" cy="1200329"/>
          </a:xfrm>
          <a:prstGeom prst="rect">
            <a:avLst/>
          </a:prstGeom>
          <a:noFill/>
        </p:spPr>
        <p:txBody>
          <a:bodyPr wrap="square" rtlCol="0">
            <a:spAutoFit/>
          </a:bodyPr>
          <a:lstStyle/>
          <a:p>
            <a:r>
              <a:rPr lang="en-US" altLang="zh-CN" dirty="0"/>
              <a:t>BFS:  S-A-B-C-D-G     Queue: SABCDEGFH</a:t>
            </a:r>
          </a:p>
          <a:p>
            <a:r>
              <a:rPr lang="en-US" altLang="zh-CN" dirty="0"/>
              <a:t>DFS:  S-A-D-F-E-H-G    Stack: SCBADFGEH</a:t>
            </a:r>
          </a:p>
          <a:p>
            <a:r>
              <a:rPr lang="en-US" altLang="zh-CN" dirty="0"/>
              <a:t>UCS:  S-C-E-B-G          Cost: 2+1+2+9 = 14      Priority Queue: S0 – C2 – A3 – E3 –B5 – D6 – H8 – F9 – G14</a:t>
            </a:r>
            <a:endParaRPr lang="zh-CN" altLang="en-US" dirty="0"/>
          </a:p>
        </p:txBody>
      </p:sp>
    </p:spTree>
    <p:extLst>
      <p:ext uri="{BB962C8B-B14F-4D97-AF65-F5344CB8AC3E}">
        <p14:creationId xmlns:p14="http://schemas.microsoft.com/office/powerpoint/2010/main" val="15746038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C63C66-C513-4A26-BD8F-619D55CCF2D4}"/>
              </a:ext>
            </a:extLst>
          </p:cNvPr>
          <p:cNvSpPr>
            <a:spLocks noGrp="1"/>
          </p:cNvSpPr>
          <p:nvPr>
            <p:ph type="title"/>
          </p:nvPr>
        </p:nvSpPr>
        <p:spPr/>
        <p:txBody>
          <a:bodyPr/>
          <a:lstStyle/>
          <a:p>
            <a:r>
              <a:rPr lang="zh-CN" altLang="en-US" dirty="0"/>
              <a:t>贪婪搜索和</a:t>
            </a:r>
            <a:r>
              <a:rPr lang="en-US" altLang="zh-CN" dirty="0"/>
              <a:t>A*</a:t>
            </a:r>
            <a:r>
              <a:rPr lang="zh-CN" altLang="en-US" dirty="0"/>
              <a:t>搜索</a:t>
            </a:r>
          </a:p>
        </p:txBody>
      </p:sp>
      <p:sp>
        <p:nvSpPr>
          <p:cNvPr id="3" name="内容占位符 2">
            <a:extLst>
              <a:ext uri="{FF2B5EF4-FFF2-40B4-BE49-F238E27FC236}">
                <a16:creationId xmlns:a16="http://schemas.microsoft.com/office/drawing/2014/main" id="{447E746D-6E4E-4B59-BF46-A68DD67A5280}"/>
              </a:ext>
            </a:extLst>
          </p:cNvPr>
          <p:cNvSpPr>
            <a:spLocks noGrp="1"/>
          </p:cNvSpPr>
          <p:nvPr>
            <p:ph idx="1"/>
          </p:nvPr>
        </p:nvSpPr>
        <p:spPr/>
        <p:txBody>
          <a:bodyPr/>
          <a:lstStyle/>
          <a:p>
            <a:r>
              <a:rPr lang="zh-CN" altLang="en-US" dirty="0"/>
              <a:t>贪婪搜索</a:t>
            </a:r>
            <a:r>
              <a:rPr lang="en-US" altLang="zh-CN" dirty="0"/>
              <a:t>: </a:t>
            </a:r>
            <a:r>
              <a:rPr lang="zh-CN" altLang="en-US" dirty="0"/>
              <a:t>评估函数</a:t>
            </a:r>
            <a:r>
              <a:rPr lang="en-US" altLang="zh-CN" dirty="0"/>
              <a:t>h(n) </a:t>
            </a:r>
            <a:r>
              <a:rPr lang="zh-CN" altLang="en-US" dirty="0"/>
              <a:t>估算从结点</a:t>
            </a:r>
            <a:r>
              <a:rPr lang="en-US" altLang="zh-CN" dirty="0"/>
              <a:t>n</a:t>
            </a:r>
            <a:r>
              <a:rPr lang="zh-CN" altLang="en-US" dirty="0"/>
              <a:t>到最近的目标的成本</a:t>
            </a:r>
            <a:r>
              <a:rPr lang="en-US" altLang="zh-CN" dirty="0"/>
              <a:t>(cost),</a:t>
            </a:r>
            <a:r>
              <a:rPr lang="zh-CN" altLang="en-US" dirty="0"/>
              <a:t>并之最小</a:t>
            </a:r>
            <a:endParaRPr lang="en-US" altLang="zh-CN" dirty="0"/>
          </a:p>
          <a:p>
            <a:r>
              <a:rPr lang="en-US" altLang="zh-CN" dirty="0"/>
              <a:t>A*</a:t>
            </a:r>
            <a:r>
              <a:rPr lang="zh-CN" altLang="en-US" dirty="0"/>
              <a:t>搜索</a:t>
            </a:r>
            <a:r>
              <a:rPr lang="en-US" altLang="zh-CN" dirty="0"/>
              <a:t>: </a:t>
            </a:r>
            <a:r>
              <a:rPr lang="zh-CN" altLang="en-US" dirty="0"/>
              <a:t>最小化总评估函数</a:t>
            </a:r>
            <a:r>
              <a:rPr lang="en-US" altLang="zh-CN" dirty="0"/>
              <a:t>f(n) = g(n) + h(n). </a:t>
            </a:r>
            <a:r>
              <a:rPr lang="zh-CN" altLang="en-US" dirty="0"/>
              <a:t>其中</a:t>
            </a:r>
            <a:r>
              <a:rPr lang="en-US" altLang="zh-CN" dirty="0"/>
              <a:t>, h(n)</a:t>
            </a:r>
            <a:r>
              <a:rPr lang="zh-CN" altLang="en-US" dirty="0"/>
              <a:t>表示由</a:t>
            </a:r>
            <a:r>
              <a:rPr lang="en-US" altLang="zh-CN" dirty="0"/>
              <a:t>n</a:t>
            </a:r>
            <a:r>
              <a:rPr lang="zh-CN" altLang="en-US" dirty="0"/>
              <a:t>到目标所用的成本</a:t>
            </a:r>
            <a:r>
              <a:rPr lang="en-US" altLang="zh-CN" dirty="0"/>
              <a:t>; g(n)</a:t>
            </a:r>
            <a:r>
              <a:rPr lang="zh-CN" altLang="en-US" dirty="0"/>
              <a:t>表示到达结点</a:t>
            </a:r>
            <a:r>
              <a:rPr lang="en-US" altLang="zh-CN" dirty="0"/>
              <a:t>n</a:t>
            </a:r>
            <a:r>
              <a:rPr lang="zh-CN" altLang="en-US" dirty="0"/>
              <a:t>所用的成本</a:t>
            </a:r>
            <a:r>
              <a:rPr lang="en-US" altLang="zh-CN" dirty="0"/>
              <a:t>.</a:t>
            </a:r>
          </a:p>
          <a:p>
            <a:r>
              <a:rPr lang="zh-CN" altLang="en-US" dirty="0"/>
              <a:t>总结</a:t>
            </a:r>
            <a:r>
              <a:rPr lang="en-US" altLang="zh-CN" dirty="0"/>
              <a:t>:  A*</a:t>
            </a:r>
            <a:r>
              <a:rPr lang="zh-CN" altLang="en-US" dirty="0"/>
              <a:t>搜索</a:t>
            </a:r>
            <a:r>
              <a:rPr lang="zh-CN" altLang="en-US" b="1" dirty="0"/>
              <a:t>总能找到最优解</a:t>
            </a:r>
            <a:r>
              <a:rPr lang="en-US" altLang="zh-CN" dirty="0"/>
              <a:t>, </a:t>
            </a:r>
            <a:r>
              <a:rPr lang="zh-CN" altLang="en-US" dirty="0"/>
              <a:t>而贪婪搜索算法有时找到最优解</a:t>
            </a:r>
            <a:r>
              <a:rPr lang="en-US" altLang="zh-CN" dirty="0"/>
              <a:t>.</a:t>
            </a:r>
          </a:p>
          <a:p>
            <a:endParaRPr lang="en-US" altLang="zh-CN" dirty="0"/>
          </a:p>
          <a:p>
            <a:pPr marL="0" indent="0">
              <a:buNone/>
            </a:pPr>
            <a:endParaRPr lang="zh-CN" altLang="en-US" dirty="0"/>
          </a:p>
        </p:txBody>
      </p:sp>
    </p:spTree>
    <p:extLst>
      <p:ext uri="{BB962C8B-B14F-4D97-AF65-F5344CB8AC3E}">
        <p14:creationId xmlns:p14="http://schemas.microsoft.com/office/powerpoint/2010/main" val="1214338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BD5DBD-74EE-4A94-985C-0F31D9A0FFDA}"/>
              </a:ext>
            </a:extLst>
          </p:cNvPr>
          <p:cNvSpPr>
            <a:spLocks noGrp="1"/>
          </p:cNvSpPr>
          <p:nvPr>
            <p:ph type="title"/>
          </p:nvPr>
        </p:nvSpPr>
        <p:spPr/>
        <p:txBody>
          <a:bodyPr/>
          <a:lstStyle/>
          <a:p>
            <a:r>
              <a:rPr lang="zh-CN" altLang="en-US" dirty="0"/>
              <a:t>对抗搜索</a:t>
            </a:r>
          </a:p>
        </p:txBody>
      </p:sp>
      <p:sp>
        <p:nvSpPr>
          <p:cNvPr id="3" name="内容占位符 2">
            <a:extLst>
              <a:ext uri="{FF2B5EF4-FFF2-40B4-BE49-F238E27FC236}">
                <a16:creationId xmlns:a16="http://schemas.microsoft.com/office/drawing/2014/main" id="{F0615752-9278-4A43-A4FE-75E8FA746B0D}"/>
              </a:ext>
            </a:extLst>
          </p:cNvPr>
          <p:cNvSpPr>
            <a:spLocks noGrp="1"/>
          </p:cNvSpPr>
          <p:nvPr>
            <p:ph idx="1"/>
          </p:nvPr>
        </p:nvSpPr>
        <p:spPr/>
        <p:txBody>
          <a:bodyPr/>
          <a:lstStyle/>
          <a:p>
            <a:r>
              <a:rPr lang="en-US" altLang="zh-CN" dirty="0"/>
              <a:t>AI</a:t>
            </a:r>
            <a:r>
              <a:rPr lang="zh-CN" altLang="en-US" dirty="0"/>
              <a:t>的另一个重要话题是</a:t>
            </a:r>
            <a:r>
              <a:rPr lang="zh-CN" altLang="en-US" b="1" dirty="0"/>
              <a:t>对抗搜索</a:t>
            </a:r>
            <a:r>
              <a:rPr lang="zh-CN" altLang="en-US" dirty="0"/>
              <a:t>．实际上，已经有一些游戏可以用</a:t>
            </a:r>
            <a:r>
              <a:rPr lang="en-US" altLang="zh-CN" dirty="0"/>
              <a:t>AI</a:t>
            </a:r>
            <a:r>
              <a:rPr lang="zh-CN" altLang="en-US" dirty="0"/>
              <a:t>解决</a:t>
            </a:r>
            <a:r>
              <a:rPr lang="en-US" altLang="zh-CN" dirty="0"/>
              <a:t>.</a:t>
            </a:r>
            <a:r>
              <a:rPr lang="zh-CN" altLang="en-US" dirty="0"/>
              <a:t>我们看到国际象棋，象棋以及智力问答竞赛等等</a:t>
            </a:r>
            <a:r>
              <a:rPr lang="en-US" altLang="zh-CN" dirty="0"/>
              <a:t>. </a:t>
            </a:r>
            <a:r>
              <a:rPr lang="zh-CN" altLang="en-US" dirty="0"/>
              <a:t>基本思想就是设计智能体来玩游戏，并且与对手对抗</a:t>
            </a:r>
            <a:r>
              <a:rPr lang="en-US" altLang="zh-CN" dirty="0"/>
              <a:t>. </a:t>
            </a:r>
            <a:r>
              <a:rPr lang="zh-CN" altLang="en-US" dirty="0"/>
              <a:t>这里面的重要概念包括</a:t>
            </a:r>
            <a:r>
              <a:rPr lang="en-US" altLang="zh-CN" dirty="0"/>
              <a:t>mini max</a:t>
            </a:r>
            <a:r>
              <a:rPr lang="zh-CN" altLang="en-US" dirty="0"/>
              <a:t>算法</a:t>
            </a:r>
            <a:r>
              <a:rPr lang="en-US" altLang="zh-CN" dirty="0"/>
              <a:t>, alpha beta pruning </a:t>
            </a:r>
            <a:r>
              <a:rPr lang="zh-CN" altLang="en-US" dirty="0"/>
              <a:t>和随机游戏</a:t>
            </a:r>
            <a:r>
              <a:rPr lang="en-US" altLang="zh-CN" dirty="0"/>
              <a:t>.</a:t>
            </a:r>
            <a:r>
              <a:rPr lang="zh-CN" altLang="en-US" dirty="0"/>
              <a:t>  在下棋这一领域，计算机能打败任何人类</a:t>
            </a:r>
            <a:r>
              <a:rPr lang="en-US" altLang="zh-CN" dirty="0"/>
              <a:t>. </a:t>
            </a:r>
          </a:p>
          <a:p>
            <a:r>
              <a:rPr lang="zh-CN" altLang="en-US" dirty="0"/>
              <a:t>对抗搜索的另一个名字就是游戏</a:t>
            </a:r>
            <a:r>
              <a:rPr lang="en-US" altLang="zh-CN" dirty="0"/>
              <a:t>(games). </a:t>
            </a:r>
            <a:r>
              <a:rPr lang="zh-CN" altLang="en-US" dirty="0"/>
              <a:t>对抗</a:t>
            </a:r>
            <a:r>
              <a:rPr lang="en-US" altLang="zh-CN" dirty="0"/>
              <a:t>(adversarial)</a:t>
            </a:r>
            <a:r>
              <a:rPr lang="zh-CN" altLang="en-US" dirty="0"/>
              <a:t>意味着存在一个我们无法控制的对手</a:t>
            </a:r>
            <a:r>
              <a:rPr lang="en-US" altLang="zh-CN" dirty="0"/>
              <a:t>.</a:t>
            </a:r>
            <a:endParaRPr lang="zh-CN" altLang="en-US" dirty="0"/>
          </a:p>
        </p:txBody>
      </p:sp>
    </p:spTree>
    <p:extLst>
      <p:ext uri="{BB962C8B-B14F-4D97-AF65-F5344CB8AC3E}">
        <p14:creationId xmlns:p14="http://schemas.microsoft.com/office/powerpoint/2010/main" val="22306002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25C3B0-C7FC-499C-92F4-89EB31D355C9}"/>
              </a:ext>
            </a:extLst>
          </p:cNvPr>
          <p:cNvSpPr>
            <a:spLocks noGrp="1"/>
          </p:cNvSpPr>
          <p:nvPr>
            <p:ph type="title"/>
          </p:nvPr>
        </p:nvSpPr>
        <p:spPr>
          <a:xfrm>
            <a:off x="2592926" y="624110"/>
            <a:ext cx="4633466" cy="1280890"/>
          </a:xfrm>
        </p:spPr>
        <p:txBody>
          <a:bodyPr>
            <a:normAutofit/>
          </a:bodyPr>
          <a:lstStyle/>
          <a:p>
            <a:r>
              <a:rPr lang="zh-CN" altLang="en-US" dirty="0"/>
              <a:t>对比</a:t>
            </a:r>
            <a:r>
              <a:rPr lang="en-US" altLang="zh-CN" dirty="0"/>
              <a:t>:</a:t>
            </a:r>
            <a:r>
              <a:rPr lang="zh-CN" altLang="en-US" dirty="0"/>
              <a:t>游戏与搜索</a:t>
            </a:r>
          </a:p>
        </p:txBody>
      </p:sp>
      <p:sp>
        <p:nvSpPr>
          <p:cNvPr id="3" name="内容占位符 2">
            <a:extLst>
              <a:ext uri="{FF2B5EF4-FFF2-40B4-BE49-F238E27FC236}">
                <a16:creationId xmlns:a16="http://schemas.microsoft.com/office/drawing/2014/main" id="{D5A2FF01-42BB-444C-AF80-4CC23817E794}"/>
              </a:ext>
            </a:extLst>
          </p:cNvPr>
          <p:cNvSpPr>
            <a:spLocks noGrp="1"/>
          </p:cNvSpPr>
          <p:nvPr>
            <p:ph idx="1"/>
          </p:nvPr>
        </p:nvSpPr>
        <p:spPr>
          <a:xfrm>
            <a:off x="2589213" y="2040467"/>
            <a:ext cx="4637179" cy="3870755"/>
          </a:xfrm>
        </p:spPr>
        <p:txBody>
          <a:bodyPr>
            <a:normAutofit/>
          </a:bodyPr>
          <a:lstStyle/>
          <a:p>
            <a:r>
              <a:rPr lang="zh-CN" altLang="en-US" dirty="0"/>
              <a:t>游戏也是一个</a:t>
            </a:r>
            <a:r>
              <a:rPr lang="zh-CN" altLang="en-US" b="1" dirty="0"/>
              <a:t>搜索问题</a:t>
            </a:r>
            <a:r>
              <a:rPr lang="zh-CN" altLang="en-US" dirty="0"/>
              <a:t>，但是最优解不是一个引向目标的动作序列．</a:t>
            </a:r>
            <a:endParaRPr lang="en-US" altLang="zh-CN" dirty="0"/>
          </a:p>
          <a:p>
            <a:r>
              <a:rPr lang="zh-CN" altLang="en-US" dirty="0"/>
              <a:t>游戏的最优解是一个帮助我们赢得比赛的策略</a:t>
            </a:r>
            <a:r>
              <a:rPr lang="en-US" altLang="zh-CN" dirty="0"/>
              <a:t>. </a:t>
            </a:r>
            <a:r>
              <a:rPr lang="zh-CN" altLang="en-US" dirty="0"/>
              <a:t>也就是说，如果对手做</a:t>
            </a:r>
            <a:r>
              <a:rPr lang="en-US" altLang="zh-CN" dirty="0"/>
              <a:t>A</a:t>
            </a:r>
            <a:r>
              <a:rPr lang="zh-CN" altLang="en-US" dirty="0"/>
              <a:t>操作，那么我们就做</a:t>
            </a:r>
            <a:r>
              <a:rPr lang="en-US" altLang="zh-CN" dirty="0"/>
              <a:t>A'</a:t>
            </a:r>
            <a:r>
              <a:rPr lang="zh-CN" altLang="en-US" dirty="0"/>
              <a:t>操作，对手做</a:t>
            </a:r>
            <a:r>
              <a:rPr lang="en-US" altLang="zh-CN" dirty="0"/>
              <a:t>B</a:t>
            </a:r>
            <a:r>
              <a:rPr lang="zh-CN" altLang="en-US" dirty="0"/>
              <a:t>操作，我们就相应地施行</a:t>
            </a:r>
            <a:r>
              <a:rPr lang="en-US" altLang="zh-CN" dirty="0"/>
              <a:t>B'</a:t>
            </a:r>
            <a:r>
              <a:rPr lang="zh-CN" altLang="en-US" dirty="0"/>
              <a:t>操作</a:t>
            </a:r>
            <a:r>
              <a:rPr lang="en-US" altLang="zh-CN" dirty="0"/>
              <a:t>,</a:t>
            </a:r>
            <a:r>
              <a:rPr lang="zh-CN" altLang="en-US" dirty="0"/>
              <a:t>如果对手做</a:t>
            </a:r>
            <a:r>
              <a:rPr lang="en-US" altLang="zh-CN" dirty="0"/>
              <a:t>C</a:t>
            </a:r>
            <a:r>
              <a:rPr lang="zh-CN" altLang="en-US" dirty="0"/>
              <a:t>操作，我们就做</a:t>
            </a:r>
            <a:r>
              <a:rPr lang="en-US" altLang="zh-CN" dirty="0"/>
              <a:t>C'</a:t>
            </a:r>
            <a:r>
              <a:rPr lang="zh-CN" altLang="en-US" dirty="0"/>
              <a:t>，等等</a:t>
            </a:r>
            <a:r>
              <a:rPr lang="en-US" altLang="zh-CN" dirty="0"/>
              <a:t>. </a:t>
            </a:r>
          </a:p>
          <a:p>
            <a:r>
              <a:rPr lang="en-US" altLang="zh-CN" dirty="0"/>
              <a:t>(</a:t>
            </a:r>
            <a:r>
              <a:rPr lang="zh-CN" altLang="en-US" dirty="0"/>
              <a:t>这种策略可以写成规则，好比下棋时候的口诀，但是它非常地枯燥</a:t>
            </a:r>
            <a:r>
              <a:rPr lang="en-US" altLang="zh-CN" dirty="0"/>
              <a:t>.) </a:t>
            </a:r>
            <a:endParaRPr lang="zh-CN" altLang="en-US" dirty="0"/>
          </a:p>
        </p:txBody>
      </p:sp>
      <p:pic>
        <p:nvPicPr>
          <p:cNvPr id="5" name="图片 4" descr="图片包含 障子&#10;&#10;已生成高可信度的说明">
            <a:extLst>
              <a:ext uri="{FF2B5EF4-FFF2-40B4-BE49-F238E27FC236}">
                <a16:creationId xmlns:a16="http://schemas.microsoft.com/office/drawing/2014/main" id="{D1F6FE16-11C5-479D-A7F1-40AA6855DEEB}"/>
              </a:ext>
            </a:extLst>
          </p:cNvPr>
          <p:cNvPicPr>
            <a:picLocks noChangeAspect="1"/>
          </p:cNvPicPr>
          <p:nvPr/>
        </p:nvPicPr>
        <p:blipFill>
          <a:blip r:embed="rId2"/>
          <a:stretch>
            <a:fillRect/>
          </a:stretch>
        </p:blipFill>
        <p:spPr>
          <a:xfrm>
            <a:off x="8234400" y="2055547"/>
            <a:ext cx="2525741" cy="2541577"/>
          </a:xfrm>
          <a:prstGeom prst="rect">
            <a:avLst/>
          </a:prstGeom>
        </p:spPr>
      </p:pic>
    </p:spTree>
    <p:extLst>
      <p:ext uri="{BB962C8B-B14F-4D97-AF65-F5344CB8AC3E}">
        <p14:creationId xmlns:p14="http://schemas.microsoft.com/office/powerpoint/2010/main" val="26105148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781FAF-070C-4384-9570-6EDE9EA43A6C}"/>
              </a:ext>
            </a:extLst>
          </p:cNvPr>
          <p:cNvSpPr>
            <a:spLocks noGrp="1"/>
          </p:cNvSpPr>
          <p:nvPr>
            <p:ph type="title"/>
          </p:nvPr>
        </p:nvSpPr>
        <p:spPr/>
        <p:txBody>
          <a:bodyPr/>
          <a:lstStyle/>
          <a:p>
            <a:r>
              <a:rPr lang="en-US" altLang="zh-CN" dirty="0"/>
              <a:t>A-B</a:t>
            </a:r>
            <a:r>
              <a:rPr lang="zh-CN" altLang="en-US" dirty="0"/>
              <a:t>剪枝</a:t>
            </a:r>
          </a:p>
        </p:txBody>
      </p:sp>
      <p:grpSp>
        <p:nvGrpSpPr>
          <p:cNvPr id="17" name="组合 16">
            <a:extLst>
              <a:ext uri="{FF2B5EF4-FFF2-40B4-BE49-F238E27FC236}">
                <a16:creationId xmlns:a16="http://schemas.microsoft.com/office/drawing/2014/main" id="{35D36922-C988-4F84-B034-755B39D04A2C}"/>
              </a:ext>
            </a:extLst>
          </p:cNvPr>
          <p:cNvGrpSpPr/>
          <p:nvPr/>
        </p:nvGrpSpPr>
        <p:grpSpPr>
          <a:xfrm>
            <a:off x="2592925" y="1441171"/>
            <a:ext cx="7246815" cy="3352802"/>
            <a:chOff x="2592925" y="1441171"/>
            <a:chExt cx="7246815" cy="3352802"/>
          </a:xfrm>
        </p:grpSpPr>
        <p:sp>
          <p:nvSpPr>
            <p:cNvPr id="4" name="等腰三角形 3">
              <a:extLst>
                <a:ext uri="{FF2B5EF4-FFF2-40B4-BE49-F238E27FC236}">
                  <a16:creationId xmlns:a16="http://schemas.microsoft.com/office/drawing/2014/main" id="{BDC71E5D-338E-4CB1-A319-5726506564CC}"/>
                </a:ext>
              </a:extLst>
            </p:cNvPr>
            <p:cNvSpPr/>
            <p:nvPr/>
          </p:nvSpPr>
          <p:spPr>
            <a:xfrm>
              <a:off x="5787887" y="1441171"/>
              <a:ext cx="609600" cy="53671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5" name="等腰三角形 4">
              <a:extLst>
                <a:ext uri="{FF2B5EF4-FFF2-40B4-BE49-F238E27FC236}">
                  <a16:creationId xmlns:a16="http://schemas.microsoft.com/office/drawing/2014/main" id="{4B60E7D8-836B-47E0-BE26-974F29C4CADB}"/>
                </a:ext>
              </a:extLst>
            </p:cNvPr>
            <p:cNvSpPr/>
            <p:nvPr/>
          </p:nvSpPr>
          <p:spPr>
            <a:xfrm>
              <a:off x="2592925" y="4257260"/>
              <a:ext cx="609600" cy="53671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a:extLst>
                <a:ext uri="{FF2B5EF4-FFF2-40B4-BE49-F238E27FC236}">
                  <a16:creationId xmlns:a16="http://schemas.microsoft.com/office/drawing/2014/main" id="{BAC2CB09-2298-4544-A5C9-584FCB305290}"/>
                </a:ext>
              </a:extLst>
            </p:cNvPr>
            <p:cNvSpPr/>
            <p:nvPr/>
          </p:nvSpPr>
          <p:spPr>
            <a:xfrm>
              <a:off x="9230140" y="4257256"/>
              <a:ext cx="609600" cy="53671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a:extLst>
                <a:ext uri="{FF2B5EF4-FFF2-40B4-BE49-F238E27FC236}">
                  <a16:creationId xmlns:a16="http://schemas.microsoft.com/office/drawing/2014/main" id="{129E452D-1C43-4E79-8CFB-0363D623437A}"/>
                </a:ext>
              </a:extLst>
            </p:cNvPr>
            <p:cNvSpPr/>
            <p:nvPr/>
          </p:nvSpPr>
          <p:spPr>
            <a:xfrm>
              <a:off x="8463637" y="4257257"/>
              <a:ext cx="609600" cy="53671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a:extLst>
                <a:ext uri="{FF2B5EF4-FFF2-40B4-BE49-F238E27FC236}">
                  <a16:creationId xmlns:a16="http://schemas.microsoft.com/office/drawing/2014/main" id="{0A827EE8-DE4C-4B94-BC2E-34045827FB04}"/>
                </a:ext>
              </a:extLst>
            </p:cNvPr>
            <p:cNvSpPr/>
            <p:nvPr/>
          </p:nvSpPr>
          <p:spPr>
            <a:xfrm>
              <a:off x="7732644" y="4257257"/>
              <a:ext cx="609600" cy="53671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a:extLst>
                <a:ext uri="{FF2B5EF4-FFF2-40B4-BE49-F238E27FC236}">
                  <a16:creationId xmlns:a16="http://schemas.microsoft.com/office/drawing/2014/main" id="{BB1CF36E-FCE6-4DA3-A375-FA6687490599}"/>
                </a:ext>
              </a:extLst>
            </p:cNvPr>
            <p:cNvSpPr/>
            <p:nvPr/>
          </p:nvSpPr>
          <p:spPr>
            <a:xfrm>
              <a:off x="6539948" y="4257258"/>
              <a:ext cx="609600" cy="536713"/>
            </a:xfrm>
            <a:prstGeom prs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等腰三角形 9">
              <a:extLst>
                <a:ext uri="{FF2B5EF4-FFF2-40B4-BE49-F238E27FC236}">
                  <a16:creationId xmlns:a16="http://schemas.microsoft.com/office/drawing/2014/main" id="{EB3339A3-E5AE-456D-BFC8-59AFA9C748F2}"/>
                </a:ext>
              </a:extLst>
            </p:cNvPr>
            <p:cNvSpPr/>
            <p:nvPr/>
          </p:nvSpPr>
          <p:spPr>
            <a:xfrm>
              <a:off x="5780198" y="4257256"/>
              <a:ext cx="609600" cy="536713"/>
            </a:xfrm>
            <a:prstGeom prs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等腰三角形 10">
              <a:extLst>
                <a:ext uri="{FF2B5EF4-FFF2-40B4-BE49-F238E27FC236}">
                  <a16:creationId xmlns:a16="http://schemas.microsoft.com/office/drawing/2014/main" id="{25F7B956-ED47-492B-9B30-CCB90DE42D00}"/>
                </a:ext>
              </a:extLst>
            </p:cNvPr>
            <p:cNvSpPr/>
            <p:nvPr/>
          </p:nvSpPr>
          <p:spPr>
            <a:xfrm>
              <a:off x="5042452" y="4257260"/>
              <a:ext cx="609600" cy="53671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a:extLst>
                <a:ext uri="{FF2B5EF4-FFF2-40B4-BE49-F238E27FC236}">
                  <a16:creationId xmlns:a16="http://schemas.microsoft.com/office/drawing/2014/main" id="{34A8D09C-6C6E-4653-8A2F-BB3E73C206EB}"/>
                </a:ext>
              </a:extLst>
            </p:cNvPr>
            <p:cNvSpPr/>
            <p:nvPr/>
          </p:nvSpPr>
          <p:spPr>
            <a:xfrm>
              <a:off x="4006659" y="4257260"/>
              <a:ext cx="609600" cy="53671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a:extLst>
                <a:ext uri="{FF2B5EF4-FFF2-40B4-BE49-F238E27FC236}">
                  <a16:creationId xmlns:a16="http://schemas.microsoft.com/office/drawing/2014/main" id="{DB4FB5DA-6A16-47C8-AD9F-26188791C385}"/>
                </a:ext>
              </a:extLst>
            </p:cNvPr>
            <p:cNvSpPr/>
            <p:nvPr/>
          </p:nvSpPr>
          <p:spPr>
            <a:xfrm>
              <a:off x="3299792" y="4257260"/>
              <a:ext cx="609600" cy="53671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a:extLst>
                <a:ext uri="{FF2B5EF4-FFF2-40B4-BE49-F238E27FC236}">
                  <a16:creationId xmlns:a16="http://schemas.microsoft.com/office/drawing/2014/main" id="{514B7F59-E876-4DDB-B85D-5BB7D2D46D98}"/>
                </a:ext>
              </a:extLst>
            </p:cNvPr>
            <p:cNvSpPr/>
            <p:nvPr/>
          </p:nvSpPr>
          <p:spPr>
            <a:xfrm rot="10800000">
              <a:off x="5791200" y="3018184"/>
              <a:ext cx="609600" cy="53671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a:extLst>
                <a:ext uri="{FF2B5EF4-FFF2-40B4-BE49-F238E27FC236}">
                  <a16:creationId xmlns:a16="http://schemas.microsoft.com/office/drawing/2014/main" id="{877B6B59-F166-419D-BC10-F776D6F51232}"/>
                </a:ext>
              </a:extLst>
            </p:cNvPr>
            <p:cNvSpPr/>
            <p:nvPr/>
          </p:nvSpPr>
          <p:spPr>
            <a:xfrm rot="10800000">
              <a:off x="3299792" y="3018183"/>
              <a:ext cx="609600" cy="53671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等腰三角形 15">
              <a:extLst>
                <a:ext uri="{FF2B5EF4-FFF2-40B4-BE49-F238E27FC236}">
                  <a16:creationId xmlns:a16="http://schemas.microsoft.com/office/drawing/2014/main" id="{09505B90-3F00-4C3F-80EB-6B47F64BCD32}"/>
                </a:ext>
              </a:extLst>
            </p:cNvPr>
            <p:cNvSpPr/>
            <p:nvPr/>
          </p:nvSpPr>
          <p:spPr>
            <a:xfrm rot="10800000">
              <a:off x="8463637" y="3018184"/>
              <a:ext cx="609600" cy="53671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88983937-BF56-4BBC-AC48-42582F4BE9DE}"/>
              </a:ext>
            </a:extLst>
          </p:cNvPr>
          <p:cNvSpPr txBox="1"/>
          <p:nvPr/>
        </p:nvSpPr>
        <p:spPr>
          <a:xfrm>
            <a:off x="3448878" y="3041370"/>
            <a:ext cx="317716" cy="369332"/>
          </a:xfrm>
          <a:prstGeom prst="rect">
            <a:avLst/>
          </a:prstGeom>
          <a:noFill/>
        </p:spPr>
        <p:txBody>
          <a:bodyPr wrap="none" rtlCol="0">
            <a:spAutoFit/>
          </a:bodyPr>
          <a:lstStyle/>
          <a:p>
            <a:r>
              <a:rPr lang="en-US" altLang="zh-CN" dirty="0"/>
              <a:t>B</a:t>
            </a:r>
            <a:endParaRPr lang="zh-CN" altLang="en-US" dirty="0"/>
          </a:p>
        </p:txBody>
      </p:sp>
      <p:sp>
        <p:nvSpPr>
          <p:cNvPr id="19" name="文本框 18">
            <a:extLst>
              <a:ext uri="{FF2B5EF4-FFF2-40B4-BE49-F238E27FC236}">
                <a16:creationId xmlns:a16="http://schemas.microsoft.com/office/drawing/2014/main" id="{C2AA90F7-99B1-4296-8897-0A8776976761}"/>
              </a:ext>
            </a:extLst>
          </p:cNvPr>
          <p:cNvSpPr txBox="1"/>
          <p:nvPr/>
        </p:nvSpPr>
        <p:spPr>
          <a:xfrm>
            <a:off x="5933661" y="3011553"/>
            <a:ext cx="372218" cy="369332"/>
          </a:xfrm>
          <a:prstGeom prst="rect">
            <a:avLst/>
          </a:prstGeom>
          <a:noFill/>
        </p:spPr>
        <p:txBody>
          <a:bodyPr wrap="none" rtlCol="0">
            <a:spAutoFit/>
          </a:bodyPr>
          <a:lstStyle/>
          <a:p>
            <a:r>
              <a:rPr lang="en-US" altLang="zh-CN" dirty="0"/>
              <a:t>C</a:t>
            </a:r>
            <a:endParaRPr lang="zh-CN" altLang="en-US" dirty="0"/>
          </a:p>
        </p:txBody>
      </p:sp>
      <p:sp>
        <p:nvSpPr>
          <p:cNvPr id="20" name="文本框 19">
            <a:extLst>
              <a:ext uri="{FF2B5EF4-FFF2-40B4-BE49-F238E27FC236}">
                <a16:creationId xmlns:a16="http://schemas.microsoft.com/office/drawing/2014/main" id="{03B84E63-98BB-4B5E-9381-7184D76857AB}"/>
              </a:ext>
            </a:extLst>
          </p:cNvPr>
          <p:cNvSpPr txBox="1"/>
          <p:nvPr/>
        </p:nvSpPr>
        <p:spPr>
          <a:xfrm>
            <a:off x="8627165" y="3001615"/>
            <a:ext cx="356188" cy="369332"/>
          </a:xfrm>
          <a:prstGeom prst="rect">
            <a:avLst/>
          </a:prstGeom>
          <a:noFill/>
        </p:spPr>
        <p:txBody>
          <a:bodyPr wrap="none" rtlCol="0">
            <a:spAutoFit/>
          </a:bodyPr>
          <a:lstStyle/>
          <a:p>
            <a:r>
              <a:rPr lang="en-US" altLang="zh-CN" dirty="0"/>
              <a:t>D</a:t>
            </a:r>
            <a:endParaRPr lang="zh-CN" altLang="en-US" dirty="0"/>
          </a:p>
        </p:txBody>
      </p:sp>
      <p:cxnSp>
        <p:nvCxnSpPr>
          <p:cNvPr id="22" name="直接连接符 21">
            <a:extLst>
              <a:ext uri="{FF2B5EF4-FFF2-40B4-BE49-F238E27FC236}">
                <a16:creationId xmlns:a16="http://schemas.microsoft.com/office/drawing/2014/main" id="{93C7C38E-B881-43F0-BCF7-37C13FE26E5E}"/>
              </a:ext>
            </a:extLst>
          </p:cNvPr>
          <p:cNvCxnSpPr>
            <a:stCxn id="4" idx="2"/>
            <a:endCxn id="15" idx="2"/>
          </p:cNvCxnSpPr>
          <p:nvPr/>
        </p:nvCxnSpPr>
        <p:spPr>
          <a:xfrm flipH="1">
            <a:off x="3909392" y="1977884"/>
            <a:ext cx="1878495" cy="10402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E0C1DCA0-B156-4BE6-B772-0D872DAE0A2D}"/>
              </a:ext>
            </a:extLst>
          </p:cNvPr>
          <p:cNvCxnSpPr>
            <a:stCxn id="4" idx="3"/>
            <a:endCxn id="19" idx="0"/>
          </p:cNvCxnSpPr>
          <p:nvPr/>
        </p:nvCxnSpPr>
        <p:spPr>
          <a:xfrm>
            <a:off x="6092687" y="1977884"/>
            <a:ext cx="27083" cy="10336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57270553-7AF2-4E07-9214-A30B615C9647}"/>
              </a:ext>
            </a:extLst>
          </p:cNvPr>
          <p:cNvCxnSpPr>
            <a:stCxn id="4" idx="4"/>
            <a:endCxn id="16" idx="4"/>
          </p:cNvCxnSpPr>
          <p:nvPr/>
        </p:nvCxnSpPr>
        <p:spPr>
          <a:xfrm>
            <a:off x="6397487" y="1977884"/>
            <a:ext cx="2066150" cy="1040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48140FC5-EBAE-4537-80AE-C08FCBC86C96}"/>
              </a:ext>
            </a:extLst>
          </p:cNvPr>
          <p:cNvCxnSpPr>
            <a:stCxn id="16" idx="0"/>
            <a:endCxn id="7" idx="0"/>
          </p:cNvCxnSpPr>
          <p:nvPr/>
        </p:nvCxnSpPr>
        <p:spPr>
          <a:xfrm>
            <a:off x="8768437" y="3554897"/>
            <a:ext cx="0" cy="7023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53DAD92C-D8D1-4CEE-97DB-E1E7D2595BA4}"/>
              </a:ext>
            </a:extLst>
          </p:cNvPr>
          <p:cNvCxnSpPr>
            <a:stCxn id="16" idx="0"/>
            <a:endCxn id="6" idx="0"/>
          </p:cNvCxnSpPr>
          <p:nvPr/>
        </p:nvCxnSpPr>
        <p:spPr>
          <a:xfrm>
            <a:off x="8768437" y="3554897"/>
            <a:ext cx="766503" cy="702359"/>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F9BBC5CB-1B9E-4234-A6AC-49920AA5376E}"/>
              </a:ext>
            </a:extLst>
          </p:cNvPr>
          <p:cNvCxnSpPr>
            <a:stCxn id="16" idx="0"/>
            <a:endCxn id="8" idx="0"/>
          </p:cNvCxnSpPr>
          <p:nvPr/>
        </p:nvCxnSpPr>
        <p:spPr>
          <a:xfrm flipH="1">
            <a:off x="8037444" y="3554897"/>
            <a:ext cx="730993" cy="7023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0FAC727D-661C-4DB1-A4F2-2A371DEB1C02}"/>
              </a:ext>
            </a:extLst>
          </p:cNvPr>
          <p:cNvCxnSpPr>
            <a:stCxn id="14" idx="0"/>
            <a:endCxn id="9" idx="0"/>
          </p:cNvCxnSpPr>
          <p:nvPr/>
        </p:nvCxnSpPr>
        <p:spPr>
          <a:xfrm>
            <a:off x="6096000" y="3554897"/>
            <a:ext cx="748748" cy="702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0E0BBE30-FF04-4306-A614-45B8375529C7}"/>
              </a:ext>
            </a:extLst>
          </p:cNvPr>
          <p:cNvCxnSpPr>
            <a:stCxn id="14" idx="0"/>
            <a:endCxn id="10" idx="0"/>
          </p:cNvCxnSpPr>
          <p:nvPr/>
        </p:nvCxnSpPr>
        <p:spPr>
          <a:xfrm flipH="1">
            <a:off x="6084998" y="3554897"/>
            <a:ext cx="11002" cy="702359"/>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94BE979E-72D0-4EB1-9499-05E5BA2B9D89}"/>
              </a:ext>
            </a:extLst>
          </p:cNvPr>
          <p:cNvCxnSpPr>
            <a:stCxn id="14" idx="0"/>
            <a:endCxn id="11" idx="0"/>
          </p:cNvCxnSpPr>
          <p:nvPr/>
        </p:nvCxnSpPr>
        <p:spPr>
          <a:xfrm flipH="1">
            <a:off x="5347252" y="3554897"/>
            <a:ext cx="748748" cy="702363"/>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9A45B264-48B1-425F-9487-AC19383EACF6}"/>
              </a:ext>
            </a:extLst>
          </p:cNvPr>
          <p:cNvCxnSpPr>
            <a:stCxn id="15" idx="0"/>
            <a:endCxn id="12" idx="0"/>
          </p:cNvCxnSpPr>
          <p:nvPr/>
        </p:nvCxnSpPr>
        <p:spPr>
          <a:xfrm>
            <a:off x="3604592" y="3554896"/>
            <a:ext cx="706867" cy="702364"/>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848D5FBF-1799-416F-B511-9324C5BC945F}"/>
              </a:ext>
            </a:extLst>
          </p:cNvPr>
          <p:cNvCxnSpPr>
            <a:stCxn id="15" idx="0"/>
            <a:endCxn id="13" idx="0"/>
          </p:cNvCxnSpPr>
          <p:nvPr/>
        </p:nvCxnSpPr>
        <p:spPr>
          <a:xfrm>
            <a:off x="3604592" y="3554896"/>
            <a:ext cx="0" cy="702364"/>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C3BF2A35-0F08-4E4B-92F7-9113A595D703}"/>
              </a:ext>
            </a:extLst>
          </p:cNvPr>
          <p:cNvCxnSpPr>
            <a:stCxn id="15" idx="0"/>
            <a:endCxn id="5" idx="0"/>
          </p:cNvCxnSpPr>
          <p:nvPr/>
        </p:nvCxnSpPr>
        <p:spPr>
          <a:xfrm flipH="1">
            <a:off x="2897725" y="3554896"/>
            <a:ext cx="706867" cy="702364"/>
          </a:xfrm>
          <a:prstGeom prst="line">
            <a:avLst/>
          </a:prstGeom>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03833DE0-F764-4765-B2F2-FB39E4246DFD}"/>
              </a:ext>
            </a:extLst>
          </p:cNvPr>
          <p:cNvSpPr txBox="1"/>
          <p:nvPr/>
        </p:nvSpPr>
        <p:spPr>
          <a:xfrm>
            <a:off x="5496339" y="1510747"/>
            <a:ext cx="312906" cy="369332"/>
          </a:xfrm>
          <a:prstGeom prst="rect">
            <a:avLst/>
          </a:prstGeom>
          <a:noFill/>
        </p:spPr>
        <p:txBody>
          <a:bodyPr wrap="none" rtlCol="0">
            <a:spAutoFit/>
          </a:bodyPr>
          <a:lstStyle/>
          <a:p>
            <a:r>
              <a:rPr lang="en-US" altLang="zh-CN" dirty="0"/>
              <a:t>3</a:t>
            </a:r>
            <a:endParaRPr lang="zh-CN" altLang="en-US" dirty="0"/>
          </a:p>
        </p:txBody>
      </p:sp>
      <p:sp>
        <p:nvSpPr>
          <p:cNvPr id="46" name="文本框 45">
            <a:extLst>
              <a:ext uri="{FF2B5EF4-FFF2-40B4-BE49-F238E27FC236}">
                <a16:creationId xmlns:a16="http://schemas.microsoft.com/office/drawing/2014/main" id="{FF358B66-541F-4980-8294-3A30E5D458B2}"/>
              </a:ext>
            </a:extLst>
          </p:cNvPr>
          <p:cNvSpPr txBox="1"/>
          <p:nvPr/>
        </p:nvSpPr>
        <p:spPr>
          <a:xfrm>
            <a:off x="3064574" y="3084442"/>
            <a:ext cx="312906" cy="369332"/>
          </a:xfrm>
          <a:prstGeom prst="rect">
            <a:avLst/>
          </a:prstGeom>
          <a:noFill/>
        </p:spPr>
        <p:txBody>
          <a:bodyPr wrap="none" rtlCol="0">
            <a:spAutoFit/>
          </a:bodyPr>
          <a:lstStyle/>
          <a:p>
            <a:r>
              <a:rPr lang="en-US" altLang="zh-CN" dirty="0"/>
              <a:t>3</a:t>
            </a:r>
            <a:endParaRPr lang="zh-CN" altLang="en-US" dirty="0"/>
          </a:p>
        </p:txBody>
      </p:sp>
      <p:sp>
        <p:nvSpPr>
          <p:cNvPr id="47" name="文本框 46">
            <a:extLst>
              <a:ext uri="{FF2B5EF4-FFF2-40B4-BE49-F238E27FC236}">
                <a16:creationId xmlns:a16="http://schemas.microsoft.com/office/drawing/2014/main" id="{D468CF1A-B71A-4E95-A0DB-93F5325E91AE}"/>
              </a:ext>
            </a:extLst>
          </p:cNvPr>
          <p:cNvSpPr txBox="1"/>
          <p:nvPr/>
        </p:nvSpPr>
        <p:spPr>
          <a:xfrm>
            <a:off x="5347252" y="3037195"/>
            <a:ext cx="312906" cy="369332"/>
          </a:xfrm>
          <a:prstGeom prst="rect">
            <a:avLst/>
          </a:prstGeom>
          <a:noFill/>
        </p:spPr>
        <p:txBody>
          <a:bodyPr wrap="none" rtlCol="0">
            <a:spAutoFit/>
          </a:bodyPr>
          <a:lstStyle/>
          <a:p>
            <a:r>
              <a:rPr lang="en-US" altLang="zh-CN" dirty="0"/>
              <a:t>2</a:t>
            </a:r>
            <a:endParaRPr lang="zh-CN" altLang="en-US" dirty="0"/>
          </a:p>
        </p:txBody>
      </p:sp>
      <p:sp>
        <p:nvSpPr>
          <p:cNvPr id="48" name="文本框 47">
            <a:extLst>
              <a:ext uri="{FF2B5EF4-FFF2-40B4-BE49-F238E27FC236}">
                <a16:creationId xmlns:a16="http://schemas.microsoft.com/office/drawing/2014/main" id="{36BC4B36-F2DB-4D86-AE42-9EEF1CAD1341}"/>
              </a:ext>
            </a:extLst>
          </p:cNvPr>
          <p:cNvSpPr txBox="1"/>
          <p:nvPr/>
        </p:nvSpPr>
        <p:spPr>
          <a:xfrm>
            <a:off x="8173274" y="3040510"/>
            <a:ext cx="312906" cy="369332"/>
          </a:xfrm>
          <a:prstGeom prst="rect">
            <a:avLst/>
          </a:prstGeom>
          <a:noFill/>
        </p:spPr>
        <p:txBody>
          <a:bodyPr wrap="none" rtlCol="0">
            <a:spAutoFit/>
          </a:bodyPr>
          <a:lstStyle/>
          <a:p>
            <a:r>
              <a:rPr lang="en-US" altLang="zh-CN" dirty="0"/>
              <a:t>2</a:t>
            </a:r>
            <a:endParaRPr lang="zh-CN" altLang="en-US" dirty="0"/>
          </a:p>
        </p:txBody>
      </p:sp>
      <p:sp>
        <p:nvSpPr>
          <p:cNvPr id="49" name="文本框 48">
            <a:extLst>
              <a:ext uri="{FF2B5EF4-FFF2-40B4-BE49-F238E27FC236}">
                <a16:creationId xmlns:a16="http://schemas.microsoft.com/office/drawing/2014/main" id="{F27357DD-E54B-4BCB-BC56-94430D90881F}"/>
              </a:ext>
            </a:extLst>
          </p:cNvPr>
          <p:cNvSpPr txBox="1"/>
          <p:nvPr/>
        </p:nvSpPr>
        <p:spPr>
          <a:xfrm>
            <a:off x="2703443" y="4850298"/>
            <a:ext cx="312906" cy="369332"/>
          </a:xfrm>
          <a:prstGeom prst="rect">
            <a:avLst/>
          </a:prstGeom>
          <a:noFill/>
        </p:spPr>
        <p:txBody>
          <a:bodyPr wrap="none" rtlCol="0">
            <a:spAutoFit/>
          </a:bodyPr>
          <a:lstStyle/>
          <a:p>
            <a:r>
              <a:rPr lang="en-US" altLang="zh-CN" dirty="0"/>
              <a:t>3</a:t>
            </a:r>
            <a:endParaRPr lang="zh-CN" altLang="en-US" dirty="0"/>
          </a:p>
        </p:txBody>
      </p:sp>
      <p:sp>
        <p:nvSpPr>
          <p:cNvPr id="50" name="文本框 49">
            <a:extLst>
              <a:ext uri="{FF2B5EF4-FFF2-40B4-BE49-F238E27FC236}">
                <a16:creationId xmlns:a16="http://schemas.microsoft.com/office/drawing/2014/main" id="{CCE3E90F-4EAE-42BF-9BC9-F02ADB9D2301}"/>
              </a:ext>
            </a:extLst>
          </p:cNvPr>
          <p:cNvSpPr txBox="1"/>
          <p:nvPr/>
        </p:nvSpPr>
        <p:spPr>
          <a:xfrm>
            <a:off x="3377480" y="4850295"/>
            <a:ext cx="441146" cy="369332"/>
          </a:xfrm>
          <a:prstGeom prst="rect">
            <a:avLst/>
          </a:prstGeom>
          <a:noFill/>
        </p:spPr>
        <p:txBody>
          <a:bodyPr wrap="none" rtlCol="0">
            <a:spAutoFit/>
          </a:bodyPr>
          <a:lstStyle/>
          <a:p>
            <a:r>
              <a:rPr lang="en-US" altLang="zh-CN" dirty="0"/>
              <a:t>12</a:t>
            </a:r>
            <a:endParaRPr lang="zh-CN" altLang="en-US" dirty="0"/>
          </a:p>
        </p:txBody>
      </p:sp>
      <p:sp>
        <p:nvSpPr>
          <p:cNvPr id="51" name="文本框 50">
            <a:extLst>
              <a:ext uri="{FF2B5EF4-FFF2-40B4-BE49-F238E27FC236}">
                <a16:creationId xmlns:a16="http://schemas.microsoft.com/office/drawing/2014/main" id="{B10C6258-1653-4068-8537-84F6CAA35F30}"/>
              </a:ext>
            </a:extLst>
          </p:cNvPr>
          <p:cNvSpPr txBox="1"/>
          <p:nvPr/>
        </p:nvSpPr>
        <p:spPr>
          <a:xfrm>
            <a:off x="4174435" y="4865998"/>
            <a:ext cx="312906" cy="369332"/>
          </a:xfrm>
          <a:prstGeom prst="rect">
            <a:avLst/>
          </a:prstGeom>
          <a:noFill/>
        </p:spPr>
        <p:txBody>
          <a:bodyPr wrap="none" rtlCol="0">
            <a:spAutoFit/>
          </a:bodyPr>
          <a:lstStyle/>
          <a:p>
            <a:r>
              <a:rPr lang="en-US" altLang="zh-CN" dirty="0"/>
              <a:t>8</a:t>
            </a:r>
            <a:endParaRPr lang="zh-CN" altLang="en-US" dirty="0"/>
          </a:p>
        </p:txBody>
      </p:sp>
      <p:sp>
        <p:nvSpPr>
          <p:cNvPr id="52" name="文本框 51">
            <a:extLst>
              <a:ext uri="{FF2B5EF4-FFF2-40B4-BE49-F238E27FC236}">
                <a16:creationId xmlns:a16="http://schemas.microsoft.com/office/drawing/2014/main" id="{5A9D0E7F-5327-42D2-8E15-1EE190000A0A}"/>
              </a:ext>
            </a:extLst>
          </p:cNvPr>
          <p:cNvSpPr txBox="1"/>
          <p:nvPr/>
        </p:nvSpPr>
        <p:spPr>
          <a:xfrm>
            <a:off x="5168348" y="4871762"/>
            <a:ext cx="312906" cy="369332"/>
          </a:xfrm>
          <a:prstGeom prst="rect">
            <a:avLst/>
          </a:prstGeom>
          <a:noFill/>
        </p:spPr>
        <p:txBody>
          <a:bodyPr wrap="none" rtlCol="0">
            <a:spAutoFit/>
          </a:bodyPr>
          <a:lstStyle/>
          <a:p>
            <a:r>
              <a:rPr lang="en-US" altLang="zh-CN" dirty="0"/>
              <a:t>2</a:t>
            </a:r>
            <a:endParaRPr lang="zh-CN" altLang="en-US" dirty="0"/>
          </a:p>
        </p:txBody>
      </p:sp>
      <p:sp>
        <p:nvSpPr>
          <p:cNvPr id="53" name="文本框 52">
            <a:extLst>
              <a:ext uri="{FF2B5EF4-FFF2-40B4-BE49-F238E27FC236}">
                <a16:creationId xmlns:a16="http://schemas.microsoft.com/office/drawing/2014/main" id="{6273D4EB-7461-4AB5-9C65-6B1D8139AEE5}"/>
              </a:ext>
            </a:extLst>
          </p:cNvPr>
          <p:cNvSpPr txBox="1"/>
          <p:nvPr/>
        </p:nvSpPr>
        <p:spPr>
          <a:xfrm>
            <a:off x="5933661" y="4856059"/>
            <a:ext cx="312906" cy="369332"/>
          </a:xfrm>
          <a:prstGeom prst="rect">
            <a:avLst/>
          </a:prstGeom>
          <a:noFill/>
        </p:spPr>
        <p:txBody>
          <a:bodyPr wrap="none" rtlCol="0">
            <a:spAutoFit/>
          </a:bodyPr>
          <a:lstStyle/>
          <a:p>
            <a:r>
              <a:rPr lang="en-US" altLang="zh-CN" dirty="0"/>
              <a:t>4</a:t>
            </a:r>
            <a:endParaRPr lang="zh-CN" altLang="en-US" dirty="0"/>
          </a:p>
        </p:txBody>
      </p:sp>
      <p:sp>
        <p:nvSpPr>
          <p:cNvPr id="54" name="文本框 53">
            <a:extLst>
              <a:ext uri="{FF2B5EF4-FFF2-40B4-BE49-F238E27FC236}">
                <a16:creationId xmlns:a16="http://schemas.microsoft.com/office/drawing/2014/main" id="{63B688A2-A2BB-4754-9451-F19FF0667BF5}"/>
              </a:ext>
            </a:extLst>
          </p:cNvPr>
          <p:cNvSpPr txBox="1"/>
          <p:nvPr/>
        </p:nvSpPr>
        <p:spPr>
          <a:xfrm>
            <a:off x="6698974" y="4881701"/>
            <a:ext cx="312906" cy="369332"/>
          </a:xfrm>
          <a:prstGeom prst="rect">
            <a:avLst/>
          </a:prstGeom>
          <a:noFill/>
        </p:spPr>
        <p:txBody>
          <a:bodyPr wrap="none" rtlCol="0">
            <a:spAutoFit/>
          </a:bodyPr>
          <a:lstStyle/>
          <a:p>
            <a:r>
              <a:rPr lang="en-US" altLang="zh-CN" dirty="0"/>
              <a:t>6</a:t>
            </a:r>
            <a:endParaRPr lang="zh-CN" altLang="en-US" dirty="0"/>
          </a:p>
        </p:txBody>
      </p:sp>
      <p:sp>
        <p:nvSpPr>
          <p:cNvPr id="55" name="文本框 54">
            <a:extLst>
              <a:ext uri="{FF2B5EF4-FFF2-40B4-BE49-F238E27FC236}">
                <a16:creationId xmlns:a16="http://schemas.microsoft.com/office/drawing/2014/main" id="{7932D919-BD40-48DA-A9A5-F8D226CBF9EC}"/>
              </a:ext>
            </a:extLst>
          </p:cNvPr>
          <p:cNvSpPr txBox="1"/>
          <p:nvPr/>
        </p:nvSpPr>
        <p:spPr>
          <a:xfrm>
            <a:off x="7822096" y="4846120"/>
            <a:ext cx="441146" cy="369332"/>
          </a:xfrm>
          <a:prstGeom prst="rect">
            <a:avLst/>
          </a:prstGeom>
          <a:noFill/>
        </p:spPr>
        <p:txBody>
          <a:bodyPr wrap="none" rtlCol="0">
            <a:spAutoFit/>
          </a:bodyPr>
          <a:lstStyle/>
          <a:p>
            <a:r>
              <a:rPr lang="en-US" altLang="zh-CN" dirty="0"/>
              <a:t>14</a:t>
            </a:r>
            <a:endParaRPr lang="zh-CN" altLang="en-US" dirty="0"/>
          </a:p>
        </p:txBody>
      </p:sp>
      <p:sp>
        <p:nvSpPr>
          <p:cNvPr id="56" name="文本框 55">
            <a:extLst>
              <a:ext uri="{FF2B5EF4-FFF2-40B4-BE49-F238E27FC236}">
                <a16:creationId xmlns:a16="http://schemas.microsoft.com/office/drawing/2014/main" id="{DF205605-58E2-46F7-81A8-C063AA4D4CDF}"/>
              </a:ext>
            </a:extLst>
          </p:cNvPr>
          <p:cNvSpPr txBox="1"/>
          <p:nvPr/>
        </p:nvSpPr>
        <p:spPr>
          <a:xfrm>
            <a:off x="8627165" y="4861822"/>
            <a:ext cx="312906" cy="369332"/>
          </a:xfrm>
          <a:prstGeom prst="rect">
            <a:avLst/>
          </a:prstGeom>
          <a:noFill/>
        </p:spPr>
        <p:txBody>
          <a:bodyPr wrap="none" rtlCol="0">
            <a:spAutoFit/>
          </a:bodyPr>
          <a:lstStyle/>
          <a:p>
            <a:r>
              <a:rPr lang="en-US" altLang="zh-CN" dirty="0"/>
              <a:t>5</a:t>
            </a:r>
            <a:endParaRPr lang="zh-CN" altLang="en-US" dirty="0"/>
          </a:p>
        </p:txBody>
      </p:sp>
      <p:sp>
        <p:nvSpPr>
          <p:cNvPr id="57" name="文本框 56">
            <a:extLst>
              <a:ext uri="{FF2B5EF4-FFF2-40B4-BE49-F238E27FC236}">
                <a16:creationId xmlns:a16="http://schemas.microsoft.com/office/drawing/2014/main" id="{9505A196-77FB-432B-8A78-343B416FD133}"/>
              </a:ext>
            </a:extLst>
          </p:cNvPr>
          <p:cNvSpPr txBox="1"/>
          <p:nvPr/>
        </p:nvSpPr>
        <p:spPr>
          <a:xfrm>
            <a:off x="9422296" y="4871762"/>
            <a:ext cx="312906" cy="369332"/>
          </a:xfrm>
          <a:prstGeom prst="rect">
            <a:avLst/>
          </a:prstGeom>
          <a:noFill/>
        </p:spPr>
        <p:txBody>
          <a:bodyPr wrap="none" rtlCol="0">
            <a:spAutoFit/>
          </a:bodyPr>
          <a:lstStyle/>
          <a:p>
            <a:r>
              <a:rPr lang="en-US" altLang="zh-CN" dirty="0"/>
              <a:t>2</a:t>
            </a:r>
            <a:endParaRPr lang="zh-CN" altLang="en-US" dirty="0"/>
          </a:p>
        </p:txBody>
      </p:sp>
      <p:sp>
        <p:nvSpPr>
          <p:cNvPr id="58" name="文本框 57">
            <a:extLst>
              <a:ext uri="{FF2B5EF4-FFF2-40B4-BE49-F238E27FC236}">
                <a16:creationId xmlns:a16="http://schemas.microsoft.com/office/drawing/2014/main" id="{B855CD35-0980-44EE-854D-20F974ACCD94}"/>
              </a:ext>
            </a:extLst>
          </p:cNvPr>
          <p:cNvSpPr txBox="1"/>
          <p:nvPr/>
        </p:nvSpPr>
        <p:spPr>
          <a:xfrm>
            <a:off x="4258455" y="2315817"/>
            <a:ext cx="470000" cy="369332"/>
          </a:xfrm>
          <a:prstGeom prst="rect">
            <a:avLst/>
          </a:prstGeom>
          <a:noFill/>
        </p:spPr>
        <p:txBody>
          <a:bodyPr wrap="none" rtlCol="0">
            <a:spAutoFit/>
          </a:bodyPr>
          <a:lstStyle/>
          <a:p>
            <a:r>
              <a:rPr lang="en-US" altLang="zh-CN" dirty="0"/>
              <a:t>a1</a:t>
            </a:r>
            <a:endParaRPr lang="zh-CN" altLang="en-US" dirty="0"/>
          </a:p>
        </p:txBody>
      </p:sp>
      <p:sp>
        <p:nvSpPr>
          <p:cNvPr id="59" name="文本框 58">
            <a:extLst>
              <a:ext uri="{FF2B5EF4-FFF2-40B4-BE49-F238E27FC236}">
                <a16:creationId xmlns:a16="http://schemas.microsoft.com/office/drawing/2014/main" id="{6327FDDA-675D-4F13-9E94-210E8438E5A5}"/>
              </a:ext>
            </a:extLst>
          </p:cNvPr>
          <p:cNvSpPr txBox="1"/>
          <p:nvPr/>
        </p:nvSpPr>
        <p:spPr>
          <a:xfrm>
            <a:off x="5675247" y="2325755"/>
            <a:ext cx="470000" cy="369332"/>
          </a:xfrm>
          <a:prstGeom prst="rect">
            <a:avLst/>
          </a:prstGeom>
          <a:noFill/>
        </p:spPr>
        <p:txBody>
          <a:bodyPr wrap="none" rtlCol="0">
            <a:spAutoFit/>
          </a:bodyPr>
          <a:lstStyle/>
          <a:p>
            <a:r>
              <a:rPr lang="en-US" altLang="zh-CN" dirty="0"/>
              <a:t>a2</a:t>
            </a:r>
            <a:endParaRPr lang="zh-CN" altLang="en-US" dirty="0"/>
          </a:p>
        </p:txBody>
      </p:sp>
      <p:sp>
        <p:nvSpPr>
          <p:cNvPr id="60" name="文本框 59">
            <a:extLst>
              <a:ext uri="{FF2B5EF4-FFF2-40B4-BE49-F238E27FC236}">
                <a16:creationId xmlns:a16="http://schemas.microsoft.com/office/drawing/2014/main" id="{C4091C4F-9CB3-4893-80E6-4699BAFD7259}"/>
              </a:ext>
            </a:extLst>
          </p:cNvPr>
          <p:cNvSpPr txBox="1"/>
          <p:nvPr/>
        </p:nvSpPr>
        <p:spPr>
          <a:xfrm>
            <a:off x="7533858" y="2276061"/>
            <a:ext cx="470000" cy="369332"/>
          </a:xfrm>
          <a:prstGeom prst="rect">
            <a:avLst/>
          </a:prstGeom>
          <a:noFill/>
        </p:spPr>
        <p:txBody>
          <a:bodyPr wrap="none" rtlCol="0">
            <a:spAutoFit/>
          </a:bodyPr>
          <a:lstStyle/>
          <a:p>
            <a:r>
              <a:rPr lang="en-US" altLang="zh-CN" dirty="0"/>
              <a:t>a3</a:t>
            </a:r>
            <a:endParaRPr lang="zh-CN" altLang="en-US" dirty="0"/>
          </a:p>
        </p:txBody>
      </p:sp>
      <p:sp>
        <p:nvSpPr>
          <p:cNvPr id="61" name="文本框 60">
            <a:extLst>
              <a:ext uri="{FF2B5EF4-FFF2-40B4-BE49-F238E27FC236}">
                <a16:creationId xmlns:a16="http://schemas.microsoft.com/office/drawing/2014/main" id="{252439C1-AA52-4B72-9058-AC471E1911C4}"/>
              </a:ext>
            </a:extLst>
          </p:cNvPr>
          <p:cNvSpPr txBox="1"/>
          <p:nvPr/>
        </p:nvSpPr>
        <p:spPr>
          <a:xfrm>
            <a:off x="2629372" y="3687417"/>
            <a:ext cx="470000" cy="369332"/>
          </a:xfrm>
          <a:prstGeom prst="rect">
            <a:avLst/>
          </a:prstGeom>
          <a:noFill/>
        </p:spPr>
        <p:txBody>
          <a:bodyPr wrap="none" rtlCol="0">
            <a:spAutoFit/>
          </a:bodyPr>
          <a:lstStyle/>
          <a:p>
            <a:r>
              <a:rPr lang="en-US" altLang="zh-CN" dirty="0"/>
              <a:t>b1</a:t>
            </a:r>
            <a:endParaRPr lang="zh-CN" altLang="en-US" dirty="0"/>
          </a:p>
        </p:txBody>
      </p:sp>
      <p:sp>
        <p:nvSpPr>
          <p:cNvPr id="62" name="文本框 61">
            <a:extLst>
              <a:ext uri="{FF2B5EF4-FFF2-40B4-BE49-F238E27FC236}">
                <a16:creationId xmlns:a16="http://schemas.microsoft.com/office/drawing/2014/main" id="{CE086917-F6D5-458C-B883-10DE4BAE86FC}"/>
              </a:ext>
            </a:extLst>
          </p:cNvPr>
          <p:cNvSpPr txBox="1"/>
          <p:nvPr/>
        </p:nvSpPr>
        <p:spPr>
          <a:xfrm>
            <a:off x="3229033" y="3839817"/>
            <a:ext cx="470000" cy="369332"/>
          </a:xfrm>
          <a:prstGeom prst="rect">
            <a:avLst/>
          </a:prstGeom>
          <a:noFill/>
        </p:spPr>
        <p:txBody>
          <a:bodyPr wrap="none" rtlCol="0">
            <a:spAutoFit/>
          </a:bodyPr>
          <a:lstStyle/>
          <a:p>
            <a:r>
              <a:rPr lang="en-US" altLang="zh-CN" dirty="0"/>
              <a:t>b2</a:t>
            </a:r>
            <a:endParaRPr lang="zh-CN" altLang="en-US" dirty="0"/>
          </a:p>
        </p:txBody>
      </p:sp>
      <p:sp>
        <p:nvSpPr>
          <p:cNvPr id="63" name="文本框 62">
            <a:extLst>
              <a:ext uri="{FF2B5EF4-FFF2-40B4-BE49-F238E27FC236}">
                <a16:creationId xmlns:a16="http://schemas.microsoft.com/office/drawing/2014/main" id="{52E993C1-07AF-4DC0-A6F6-E7912615BDF8}"/>
              </a:ext>
            </a:extLst>
          </p:cNvPr>
          <p:cNvSpPr txBox="1"/>
          <p:nvPr/>
        </p:nvSpPr>
        <p:spPr>
          <a:xfrm>
            <a:off x="4047354" y="3733802"/>
            <a:ext cx="470000" cy="369332"/>
          </a:xfrm>
          <a:prstGeom prst="rect">
            <a:avLst/>
          </a:prstGeom>
          <a:noFill/>
        </p:spPr>
        <p:txBody>
          <a:bodyPr wrap="none" rtlCol="0">
            <a:spAutoFit/>
          </a:bodyPr>
          <a:lstStyle/>
          <a:p>
            <a:r>
              <a:rPr lang="en-US" altLang="zh-CN" dirty="0"/>
              <a:t>b3</a:t>
            </a:r>
            <a:endParaRPr lang="zh-CN" altLang="en-US" dirty="0"/>
          </a:p>
        </p:txBody>
      </p:sp>
      <p:sp>
        <p:nvSpPr>
          <p:cNvPr id="64" name="文本框 63">
            <a:extLst>
              <a:ext uri="{FF2B5EF4-FFF2-40B4-BE49-F238E27FC236}">
                <a16:creationId xmlns:a16="http://schemas.microsoft.com/office/drawing/2014/main" id="{C85009A8-8B2B-4F7B-BAA3-77CDA9FC58F6}"/>
              </a:ext>
            </a:extLst>
          </p:cNvPr>
          <p:cNvSpPr txBox="1"/>
          <p:nvPr/>
        </p:nvSpPr>
        <p:spPr>
          <a:xfrm>
            <a:off x="5282474" y="3679930"/>
            <a:ext cx="461986" cy="369332"/>
          </a:xfrm>
          <a:prstGeom prst="rect">
            <a:avLst/>
          </a:prstGeom>
          <a:noFill/>
        </p:spPr>
        <p:txBody>
          <a:bodyPr wrap="none" rtlCol="0">
            <a:spAutoFit/>
          </a:bodyPr>
          <a:lstStyle/>
          <a:p>
            <a:r>
              <a:rPr lang="en-US" altLang="zh-CN" dirty="0"/>
              <a:t>c1</a:t>
            </a:r>
            <a:endParaRPr lang="zh-CN" altLang="en-US" dirty="0"/>
          </a:p>
        </p:txBody>
      </p:sp>
      <p:sp>
        <p:nvSpPr>
          <p:cNvPr id="65" name="文本框 64">
            <a:extLst>
              <a:ext uri="{FF2B5EF4-FFF2-40B4-BE49-F238E27FC236}">
                <a16:creationId xmlns:a16="http://schemas.microsoft.com/office/drawing/2014/main" id="{6650794B-1B07-4B41-A0D1-D2557FE2E2B6}"/>
              </a:ext>
            </a:extLst>
          </p:cNvPr>
          <p:cNvSpPr txBox="1"/>
          <p:nvPr/>
        </p:nvSpPr>
        <p:spPr>
          <a:xfrm>
            <a:off x="5742986" y="3832330"/>
            <a:ext cx="461986" cy="369332"/>
          </a:xfrm>
          <a:prstGeom prst="rect">
            <a:avLst/>
          </a:prstGeom>
          <a:noFill/>
        </p:spPr>
        <p:txBody>
          <a:bodyPr wrap="none" rtlCol="0">
            <a:spAutoFit/>
          </a:bodyPr>
          <a:lstStyle/>
          <a:p>
            <a:r>
              <a:rPr lang="en-US" altLang="zh-CN" dirty="0"/>
              <a:t>c2</a:t>
            </a:r>
            <a:endParaRPr lang="zh-CN" altLang="en-US" dirty="0"/>
          </a:p>
        </p:txBody>
      </p:sp>
      <p:sp>
        <p:nvSpPr>
          <p:cNvPr id="66" name="文本框 65">
            <a:extLst>
              <a:ext uri="{FF2B5EF4-FFF2-40B4-BE49-F238E27FC236}">
                <a16:creationId xmlns:a16="http://schemas.microsoft.com/office/drawing/2014/main" id="{C8D60564-2AB1-45DE-937B-69E1FC760AC2}"/>
              </a:ext>
            </a:extLst>
          </p:cNvPr>
          <p:cNvSpPr txBox="1"/>
          <p:nvPr/>
        </p:nvSpPr>
        <p:spPr>
          <a:xfrm>
            <a:off x="6471855" y="3676618"/>
            <a:ext cx="461986" cy="369332"/>
          </a:xfrm>
          <a:prstGeom prst="rect">
            <a:avLst/>
          </a:prstGeom>
          <a:noFill/>
        </p:spPr>
        <p:txBody>
          <a:bodyPr wrap="none" rtlCol="0">
            <a:spAutoFit/>
          </a:bodyPr>
          <a:lstStyle/>
          <a:p>
            <a:r>
              <a:rPr lang="en-US" altLang="zh-CN" dirty="0"/>
              <a:t>c3</a:t>
            </a:r>
            <a:endParaRPr lang="zh-CN" altLang="en-US" dirty="0"/>
          </a:p>
        </p:txBody>
      </p:sp>
      <p:sp>
        <p:nvSpPr>
          <p:cNvPr id="67" name="文本框 66">
            <a:extLst>
              <a:ext uri="{FF2B5EF4-FFF2-40B4-BE49-F238E27FC236}">
                <a16:creationId xmlns:a16="http://schemas.microsoft.com/office/drawing/2014/main" id="{88DF7B86-B19C-4A5C-B9A4-C815E67116A9}"/>
              </a:ext>
            </a:extLst>
          </p:cNvPr>
          <p:cNvSpPr txBox="1"/>
          <p:nvPr/>
        </p:nvSpPr>
        <p:spPr>
          <a:xfrm>
            <a:off x="7984433" y="3677478"/>
            <a:ext cx="471604" cy="369332"/>
          </a:xfrm>
          <a:prstGeom prst="rect">
            <a:avLst/>
          </a:prstGeom>
          <a:noFill/>
        </p:spPr>
        <p:txBody>
          <a:bodyPr wrap="none" rtlCol="0">
            <a:spAutoFit/>
          </a:bodyPr>
          <a:lstStyle/>
          <a:p>
            <a:r>
              <a:rPr lang="en-US" altLang="zh-CN" dirty="0"/>
              <a:t>d1</a:t>
            </a:r>
            <a:endParaRPr lang="zh-CN" altLang="en-US" dirty="0"/>
          </a:p>
        </p:txBody>
      </p:sp>
      <p:sp>
        <p:nvSpPr>
          <p:cNvPr id="68" name="文本框 67">
            <a:extLst>
              <a:ext uri="{FF2B5EF4-FFF2-40B4-BE49-F238E27FC236}">
                <a16:creationId xmlns:a16="http://schemas.microsoft.com/office/drawing/2014/main" id="{10FCAA9B-4B91-4093-8078-B553EF919925}"/>
              </a:ext>
            </a:extLst>
          </p:cNvPr>
          <p:cNvSpPr txBox="1"/>
          <p:nvPr/>
        </p:nvSpPr>
        <p:spPr>
          <a:xfrm>
            <a:off x="8415128" y="3819939"/>
            <a:ext cx="471604" cy="369332"/>
          </a:xfrm>
          <a:prstGeom prst="rect">
            <a:avLst/>
          </a:prstGeom>
          <a:noFill/>
        </p:spPr>
        <p:txBody>
          <a:bodyPr wrap="none" rtlCol="0">
            <a:spAutoFit/>
          </a:bodyPr>
          <a:lstStyle/>
          <a:p>
            <a:r>
              <a:rPr lang="en-US" altLang="zh-CN" dirty="0"/>
              <a:t>d2</a:t>
            </a:r>
            <a:endParaRPr lang="zh-CN" altLang="en-US" dirty="0"/>
          </a:p>
        </p:txBody>
      </p:sp>
      <p:sp>
        <p:nvSpPr>
          <p:cNvPr id="69" name="文本框 68">
            <a:extLst>
              <a:ext uri="{FF2B5EF4-FFF2-40B4-BE49-F238E27FC236}">
                <a16:creationId xmlns:a16="http://schemas.microsoft.com/office/drawing/2014/main" id="{16854C15-8FD2-4192-8447-C69806B26249}"/>
              </a:ext>
            </a:extLst>
          </p:cNvPr>
          <p:cNvSpPr txBox="1"/>
          <p:nvPr/>
        </p:nvSpPr>
        <p:spPr>
          <a:xfrm>
            <a:off x="9193695" y="3694047"/>
            <a:ext cx="471604" cy="369332"/>
          </a:xfrm>
          <a:prstGeom prst="rect">
            <a:avLst/>
          </a:prstGeom>
          <a:noFill/>
        </p:spPr>
        <p:txBody>
          <a:bodyPr wrap="none" rtlCol="0">
            <a:spAutoFit/>
          </a:bodyPr>
          <a:lstStyle/>
          <a:p>
            <a:r>
              <a:rPr lang="en-US" altLang="zh-CN" dirty="0"/>
              <a:t>d3</a:t>
            </a:r>
            <a:endParaRPr lang="zh-CN" altLang="en-US" dirty="0"/>
          </a:p>
        </p:txBody>
      </p:sp>
      <p:sp>
        <p:nvSpPr>
          <p:cNvPr id="70" name="文本框 69">
            <a:extLst>
              <a:ext uri="{FF2B5EF4-FFF2-40B4-BE49-F238E27FC236}">
                <a16:creationId xmlns:a16="http://schemas.microsoft.com/office/drawing/2014/main" id="{858F4225-0DEB-4376-958A-06E49B5F16D4}"/>
              </a:ext>
            </a:extLst>
          </p:cNvPr>
          <p:cNvSpPr txBox="1"/>
          <p:nvPr/>
        </p:nvSpPr>
        <p:spPr>
          <a:xfrm>
            <a:off x="1714968" y="1621663"/>
            <a:ext cx="708848" cy="369332"/>
          </a:xfrm>
          <a:prstGeom prst="rect">
            <a:avLst/>
          </a:prstGeom>
          <a:noFill/>
        </p:spPr>
        <p:txBody>
          <a:bodyPr wrap="none" rtlCol="0">
            <a:spAutoFit/>
          </a:bodyPr>
          <a:lstStyle/>
          <a:p>
            <a:r>
              <a:rPr lang="en-US" altLang="zh-CN" dirty="0"/>
              <a:t>MAX</a:t>
            </a:r>
            <a:endParaRPr lang="zh-CN" altLang="en-US" dirty="0"/>
          </a:p>
        </p:txBody>
      </p:sp>
      <p:sp>
        <p:nvSpPr>
          <p:cNvPr id="71" name="文本框 70">
            <a:extLst>
              <a:ext uri="{FF2B5EF4-FFF2-40B4-BE49-F238E27FC236}">
                <a16:creationId xmlns:a16="http://schemas.microsoft.com/office/drawing/2014/main" id="{9B4F585F-C2F2-4606-8922-DE856AF2663A}"/>
              </a:ext>
            </a:extLst>
          </p:cNvPr>
          <p:cNvSpPr txBox="1"/>
          <p:nvPr/>
        </p:nvSpPr>
        <p:spPr>
          <a:xfrm>
            <a:off x="1808923" y="3013136"/>
            <a:ext cx="620683" cy="369332"/>
          </a:xfrm>
          <a:prstGeom prst="rect">
            <a:avLst/>
          </a:prstGeom>
          <a:noFill/>
        </p:spPr>
        <p:txBody>
          <a:bodyPr wrap="none" rtlCol="0">
            <a:spAutoFit/>
          </a:bodyPr>
          <a:lstStyle/>
          <a:p>
            <a:r>
              <a:rPr lang="en-US" altLang="zh-CN" dirty="0"/>
              <a:t>MIN</a:t>
            </a:r>
            <a:endParaRPr lang="zh-CN" altLang="en-US" dirty="0"/>
          </a:p>
        </p:txBody>
      </p:sp>
    </p:spTree>
    <p:extLst>
      <p:ext uri="{BB962C8B-B14F-4D97-AF65-F5344CB8AC3E}">
        <p14:creationId xmlns:p14="http://schemas.microsoft.com/office/powerpoint/2010/main" val="2571605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6FA5B0-10FA-47D6-9F74-18A54D71B2D8}"/>
              </a:ext>
            </a:extLst>
          </p:cNvPr>
          <p:cNvSpPr>
            <a:spLocks noGrp="1"/>
          </p:cNvSpPr>
          <p:nvPr>
            <p:ph type="title"/>
          </p:nvPr>
        </p:nvSpPr>
        <p:spPr>
          <a:xfrm>
            <a:off x="649224" y="645106"/>
            <a:ext cx="5122652" cy="1259894"/>
          </a:xfrm>
        </p:spPr>
        <p:txBody>
          <a:bodyPr>
            <a:normAutofit/>
          </a:bodyPr>
          <a:lstStyle/>
          <a:p>
            <a:r>
              <a:rPr lang="zh-CN" altLang="en-US" dirty="0"/>
              <a:t>对抗搜索的例子</a:t>
            </a:r>
            <a:r>
              <a:rPr lang="en-US" altLang="zh-CN" dirty="0"/>
              <a:t>:</a:t>
            </a:r>
            <a:br>
              <a:rPr lang="en-US" altLang="zh-CN" dirty="0"/>
            </a:br>
            <a:r>
              <a:rPr lang="en-US" altLang="zh-CN" dirty="0"/>
              <a:t>2048-Puzzle</a:t>
            </a:r>
            <a:endParaRPr lang="zh-CN" altLang="en-US" dirty="0"/>
          </a:p>
        </p:txBody>
      </p:sp>
      <p:sp>
        <p:nvSpPr>
          <p:cNvPr id="3" name="内容占位符 2">
            <a:extLst>
              <a:ext uri="{FF2B5EF4-FFF2-40B4-BE49-F238E27FC236}">
                <a16:creationId xmlns:a16="http://schemas.microsoft.com/office/drawing/2014/main" id="{730D437D-44B2-43F7-9FE8-BAAB5061CA3D}"/>
              </a:ext>
            </a:extLst>
          </p:cNvPr>
          <p:cNvSpPr>
            <a:spLocks noGrp="1"/>
          </p:cNvSpPr>
          <p:nvPr>
            <p:ph idx="1"/>
          </p:nvPr>
        </p:nvSpPr>
        <p:spPr>
          <a:xfrm>
            <a:off x="649225" y="2133600"/>
            <a:ext cx="5122652" cy="3759253"/>
          </a:xfrm>
        </p:spPr>
        <p:txBody>
          <a:bodyPr>
            <a:normAutofit/>
          </a:bodyPr>
          <a:lstStyle/>
          <a:p>
            <a:r>
              <a:rPr lang="en-US" altLang="zh-CN" dirty="0">
                <a:hlinkClick r:id="rId2"/>
              </a:rPr>
              <a:t>http://gabrielecirulli.github.io/2048</a:t>
            </a:r>
            <a:endParaRPr lang="en-US" altLang="zh-CN" dirty="0"/>
          </a:p>
          <a:p>
            <a:pPr marL="0" indent="0">
              <a:buNone/>
            </a:pPr>
            <a:endParaRPr lang="zh-CN" altLang="en-US" dirty="0"/>
          </a:p>
        </p:txBody>
      </p:sp>
      <p:pic>
        <p:nvPicPr>
          <p:cNvPr id="5" name="图片 4" descr="图片包含 电子产品, 计算器, 天空&#10;&#10;已生成极高可信度的说明">
            <a:extLst>
              <a:ext uri="{FF2B5EF4-FFF2-40B4-BE49-F238E27FC236}">
                <a16:creationId xmlns:a16="http://schemas.microsoft.com/office/drawing/2014/main" id="{5B3E0D7E-A47F-4FA9-B05E-A98178B87B82}"/>
              </a:ext>
            </a:extLst>
          </p:cNvPr>
          <p:cNvPicPr>
            <a:picLocks noChangeAspect="1"/>
          </p:cNvPicPr>
          <p:nvPr/>
        </p:nvPicPr>
        <p:blipFill>
          <a:blip r:embed="rId3"/>
          <a:stretch>
            <a:fillRect/>
          </a:stretch>
        </p:blipFill>
        <p:spPr>
          <a:xfrm>
            <a:off x="6646474" y="645106"/>
            <a:ext cx="4342511" cy="5247747"/>
          </a:xfrm>
          <a:prstGeom prst="rect">
            <a:avLst/>
          </a:prstGeom>
        </p:spPr>
      </p:pic>
    </p:spTree>
    <p:extLst>
      <p:ext uri="{BB962C8B-B14F-4D97-AF65-F5344CB8AC3E}">
        <p14:creationId xmlns:p14="http://schemas.microsoft.com/office/powerpoint/2010/main" val="2542180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779D735-73F1-45AD-A252-EE45E6610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6FCC9BA1-506E-4E85-B454-183C7FF6CC13}"/>
              </a:ext>
            </a:extLst>
          </p:cNvPr>
          <p:cNvSpPr>
            <a:spLocks noGrp="1"/>
          </p:cNvSpPr>
          <p:nvPr>
            <p:ph type="title"/>
          </p:nvPr>
        </p:nvSpPr>
        <p:spPr>
          <a:xfrm>
            <a:off x="649224" y="645106"/>
            <a:ext cx="5122652" cy="1259894"/>
          </a:xfrm>
        </p:spPr>
        <p:txBody>
          <a:bodyPr>
            <a:normAutofit/>
          </a:bodyPr>
          <a:lstStyle/>
          <a:p>
            <a:r>
              <a:rPr lang="en-US" altLang="zh-CN" b="1" dirty="0"/>
              <a:t>1.</a:t>
            </a:r>
            <a:r>
              <a:rPr lang="zh-CN" altLang="en-US" b="1" dirty="0"/>
              <a:t>人工智能的源头</a:t>
            </a:r>
          </a:p>
        </p:txBody>
      </p:sp>
      <p:sp>
        <p:nvSpPr>
          <p:cNvPr id="73" name="Rectangle 72">
            <a:extLst>
              <a:ext uri="{FF2B5EF4-FFF2-40B4-BE49-F238E27FC236}">
                <a16:creationId xmlns:a16="http://schemas.microsoft.com/office/drawing/2014/main" id="{D5BFA5B0-D20E-4128-B8E2-E0CFDEE1B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内容占位符 2">
            <a:extLst>
              <a:ext uri="{FF2B5EF4-FFF2-40B4-BE49-F238E27FC236}">
                <a16:creationId xmlns:a16="http://schemas.microsoft.com/office/drawing/2014/main" id="{AD90854D-1B22-4797-BDAC-163688DA77FC}"/>
              </a:ext>
            </a:extLst>
          </p:cNvPr>
          <p:cNvSpPr>
            <a:spLocks noGrp="1"/>
          </p:cNvSpPr>
          <p:nvPr>
            <p:ph idx="1"/>
          </p:nvPr>
        </p:nvSpPr>
        <p:spPr>
          <a:xfrm>
            <a:off x="649225" y="2133600"/>
            <a:ext cx="5122652" cy="3759253"/>
          </a:xfrm>
        </p:spPr>
        <p:txBody>
          <a:bodyPr>
            <a:normAutofit/>
          </a:bodyPr>
          <a:lstStyle/>
          <a:p>
            <a:r>
              <a:rPr lang="en-US" altLang="zh-CN" dirty="0"/>
              <a:t>1956</a:t>
            </a:r>
            <a:r>
              <a:rPr lang="zh-CN" altLang="en-US" dirty="0"/>
              <a:t>年</a:t>
            </a:r>
            <a:r>
              <a:rPr lang="en-US" altLang="zh-CN" dirty="0"/>
              <a:t>8</a:t>
            </a:r>
            <a:r>
              <a:rPr lang="zh-CN" altLang="en-US" dirty="0"/>
              <a:t>月，在美国汉诺斯小镇的达特茅斯学院，约翰</a:t>
            </a:r>
            <a:r>
              <a:rPr lang="en-US" altLang="zh-CN" dirty="0"/>
              <a:t>·</a:t>
            </a:r>
            <a:r>
              <a:rPr lang="zh-CN" altLang="en-US" dirty="0"/>
              <a:t>麦卡锡（</a:t>
            </a:r>
            <a:r>
              <a:rPr lang="en-US" altLang="zh-CN" dirty="0"/>
              <a:t>McCarthy</a:t>
            </a:r>
            <a:r>
              <a:rPr lang="zh-CN" altLang="en-US" dirty="0"/>
              <a:t>）、马文</a:t>
            </a:r>
            <a:r>
              <a:rPr lang="en-US" altLang="zh-CN" dirty="0"/>
              <a:t>·</a:t>
            </a:r>
            <a:r>
              <a:rPr lang="zh-CN" altLang="en-US" dirty="0"/>
              <a:t>闵斯基</a:t>
            </a:r>
            <a:r>
              <a:rPr lang="en-US" altLang="zh-CN" dirty="0"/>
              <a:t>(Minsky</a:t>
            </a:r>
            <a:r>
              <a:rPr lang="zh-CN" altLang="en-US" dirty="0"/>
              <a:t>，人工智能与认知学专家）、克劳德</a:t>
            </a:r>
            <a:r>
              <a:rPr lang="en-US" altLang="zh-CN" dirty="0"/>
              <a:t>·</a:t>
            </a:r>
            <a:r>
              <a:rPr lang="zh-CN" altLang="en-US" dirty="0"/>
              <a:t>香农（</a:t>
            </a:r>
            <a:r>
              <a:rPr lang="en-US" altLang="zh-CN" dirty="0"/>
              <a:t>Shannon</a:t>
            </a:r>
            <a:r>
              <a:rPr lang="zh-CN" altLang="en-US" dirty="0"/>
              <a:t>，信息论的创始人）、艾伦</a:t>
            </a:r>
            <a:r>
              <a:rPr lang="en-US" altLang="zh-CN" dirty="0"/>
              <a:t>·</a:t>
            </a:r>
            <a:r>
              <a:rPr lang="zh-CN" altLang="en-US" dirty="0"/>
              <a:t>纽厄尔（</a:t>
            </a:r>
            <a:r>
              <a:rPr lang="en-US" altLang="zh-CN" dirty="0"/>
              <a:t>Newell</a:t>
            </a:r>
            <a:r>
              <a:rPr lang="zh-CN" altLang="en-US" dirty="0"/>
              <a:t>，计算机科学家）、赫伯特</a:t>
            </a:r>
            <a:r>
              <a:rPr lang="en-US" altLang="zh-CN" dirty="0"/>
              <a:t>·</a:t>
            </a:r>
            <a:r>
              <a:rPr lang="zh-CN" altLang="en-US" dirty="0"/>
              <a:t>西蒙（</a:t>
            </a:r>
            <a:r>
              <a:rPr lang="en-US" altLang="zh-CN" dirty="0"/>
              <a:t>Simon</a:t>
            </a:r>
            <a:r>
              <a:rPr lang="zh-CN" altLang="en-US" dirty="0"/>
              <a:t>，诺贝尔经济学奖得主）等科学家正聚在一起，讨论着一个完全新奇的主题：用机器来模仿人类学习以及其他方面的智能。</a:t>
            </a:r>
            <a:endParaRPr lang="en-US" altLang="zh-CN" dirty="0"/>
          </a:p>
          <a:p>
            <a:r>
              <a:rPr lang="zh-CN" altLang="en-US" dirty="0"/>
              <a:t>此次会议开了两个月的时间，大家为会议讨论的内容起了一个名字：</a:t>
            </a:r>
            <a:r>
              <a:rPr lang="zh-CN" altLang="en-US" dirty="0">
                <a:hlinkClick r:id="rId2"/>
              </a:rPr>
              <a:t>人工智能</a:t>
            </a:r>
            <a:r>
              <a:rPr lang="en-US" altLang="zh-CN" dirty="0"/>
              <a:t> (Artificial Intelligence). 1956, </a:t>
            </a:r>
            <a:r>
              <a:rPr lang="zh-CN" altLang="en-US" dirty="0"/>
              <a:t>人工智能元年</a:t>
            </a:r>
            <a:r>
              <a:rPr lang="en-US" altLang="zh-CN" dirty="0"/>
              <a:t>.</a:t>
            </a:r>
            <a:endParaRPr lang="zh-CN" altLang="en-US" dirty="0"/>
          </a:p>
          <a:p>
            <a:pPr marL="0" indent="0">
              <a:buNone/>
            </a:pPr>
            <a:endParaRPr lang="en-US" altLang="zh-CN" dirty="0"/>
          </a:p>
        </p:txBody>
      </p:sp>
      <p:pic>
        <p:nvPicPr>
          <p:cNvPr id="5" name="图片 4" descr="图片包含 男士, 人员, 书籍, 书架&#10;&#10;已生成极高可信度的说明">
            <a:extLst>
              <a:ext uri="{FF2B5EF4-FFF2-40B4-BE49-F238E27FC236}">
                <a16:creationId xmlns:a16="http://schemas.microsoft.com/office/drawing/2014/main" id="{6AFB5256-BC27-442F-8DFB-AEDB4B086D35}"/>
              </a:ext>
            </a:extLst>
          </p:cNvPr>
          <p:cNvPicPr>
            <a:picLocks noChangeAspect="1"/>
          </p:cNvPicPr>
          <p:nvPr/>
        </p:nvPicPr>
        <p:blipFill rotWithShape="1">
          <a:blip r:embed="rId3"/>
          <a:srcRect t="691" r="4" b="4"/>
          <a:stretch/>
        </p:blipFill>
        <p:spPr>
          <a:xfrm>
            <a:off x="6086041" y="1036259"/>
            <a:ext cx="2654598" cy="2194681"/>
          </a:xfrm>
          <a:prstGeom prst="rect">
            <a:avLst/>
          </a:prstGeom>
        </p:spPr>
      </p:pic>
      <p:pic>
        <p:nvPicPr>
          <p:cNvPr id="7" name="图片 6" descr="图片包含 人员, 男士, 领带, 戴着&#10;&#10;已生成极高可信度的说明">
            <a:extLst>
              <a:ext uri="{FF2B5EF4-FFF2-40B4-BE49-F238E27FC236}">
                <a16:creationId xmlns:a16="http://schemas.microsoft.com/office/drawing/2014/main" id="{21691D6C-BD1E-4335-90AD-BC6392692CD1}"/>
              </a:ext>
            </a:extLst>
          </p:cNvPr>
          <p:cNvPicPr>
            <a:picLocks noChangeAspect="1"/>
          </p:cNvPicPr>
          <p:nvPr/>
        </p:nvPicPr>
        <p:blipFill rotWithShape="1">
          <a:blip r:embed="rId4"/>
          <a:srcRect t="9882" r="2" b="15759"/>
          <a:stretch/>
        </p:blipFill>
        <p:spPr>
          <a:xfrm>
            <a:off x="8901505" y="1007736"/>
            <a:ext cx="2642038" cy="2251728"/>
          </a:xfrm>
          <a:prstGeom prst="rect">
            <a:avLst/>
          </a:prstGeom>
        </p:spPr>
      </p:pic>
      <p:pic>
        <p:nvPicPr>
          <p:cNvPr id="9" name="图片 8" descr="图片包含 人员, 男士, 墙壁, 室内&#10;&#10;已生成极高可信度的说明">
            <a:extLst>
              <a:ext uri="{FF2B5EF4-FFF2-40B4-BE49-F238E27FC236}">
                <a16:creationId xmlns:a16="http://schemas.microsoft.com/office/drawing/2014/main" id="{4F052DC5-E10C-4194-B6E8-3792E5C06C9B}"/>
              </a:ext>
            </a:extLst>
          </p:cNvPr>
          <p:cNvPicPr>
            <a:picLocks noChangeAspect="1"/>
          </p:cNvPicPr>
          <p:nvPr/>
        </p:nvPicPr>
        <p:blipFill>
          <a:blip r:embed="rId5"/>
          <a:stretch>
            <a:fillRect/>
          </a:stretch>
        </p:blipFill>
        <p:spPr>
          <a:xfrm>
            <a:off x="6086041" y="3678671"/>
            <a:ext cx="2654598" cy="2044040"/>
          </a:xfrm>
          <a:prstGeom prst="rect">
            <a:avLst/>
          </a:prstGeom>
        </p:spPr>
      </p:pic>
      <p:pic>
        <p:nvPicPr>
          <p:cNvPr id="6" name="图片 5" descr="图片包含 人员, 室内, 男士, 橱柜&#10;&#10;已生成极高可信度的说明">
            <a:extLst>
              <a:ext uri="{FF2B5EF4-FFF2-40B4-BE49-F238E27FC236}">
                <a16:creationId xmlns:a16="http://schemas.microsoft.com/office/drawing/2014/main" id="{92DB79FC-A18F-4DF6-9001-B71287BC043A}"/>
              </a:ext>
            </a:extLst>
          </p:cNvPr>
          <p:cNvPicPr>
            <a:picLocks noChangeAspect="1"/>
          </p:cNvPicPr>
          <p:nvPr/>
        </p:nvPicPr>
        <p:blipFill rotWithShape="1">
          <a:blip r:embed="rId6"/>
          <a:srcRect b="17089"/>
          <a:stretch/>
        </p:blipFill>
        <p:spPr>
          <a:xfrm>
            <a:off x="8901505" y="3605421"/>
            <a:ext cx="2642038" cy="2190539"/>
          </a:xfrm>
          <a:prstGeom prst="rect">
            <a:avLst/>
          </a:prstGeom>
        </p:spPr>
      </p:pic>
      <p:sp>
        <p:nvSpPr>
          <p:cNvPr id="75" name="Freeform 12">
            <a:extLst>
              <a:ext uri="{FF2B5EF4-FFF2-40B4-BE49-F238E27FC236}">
                <a16:creationId xmlns:a16="http://schemas.microsoft.com/office/drawing/2014/main" id="{ADD29E3A-4F37-4DBC-8992-D66DBA53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77681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D4E386-2197-434E-B2F1-52D765950D13}"/>
              </a:ext>
            </a:extLst>
          </p:cNvPr>
          <p:cNvSpPr>
            <a:spLocks noGrp="1"/>
          </p:cNvSpPr>
          <p:nvPr>
            <p:ph type="title"/>
          </p:nvPr>
        </p:nvSpPr>
        <p:spPr/>
        <p:txBody>
          <a:bodyPr/>
          <a:lstStyle/>
          <a:p>
            <a:r>
              <a:rPr lang="en-US" altLang="zh-CN" b="1" dirty="0"/>
              <a:t>2.3 </a:t>
            </a:r>
            <a:r>
              <a:rPr lang="zh-CN" altLang="en-US" b="1" dirty="0"/>
              <a:t>机器学习</a:t>
            </a:r>
          </a:p>
        </p:txBody>
      </p:sp>
      <p:sp>
        <p:nvSpPr>
          <p:cNvPr id="3" name="内容占位符 2">
            <a:extLst>
              <a:ext uri="{FF2B5EF4-FFF2-40B4-BE49-F238E27FC236}">
                <a16:creationId xmlns:a16="http://schemas.microsoft.com/office/drawing/2014/main" id="{2CCB1974-927F-4ACB-937D-329BB98548CB}"/>
              </a:ext>
            </a:extLst>
          </p:cNvPr>
          <p:cNvSpPr>
            <a:spLocks noGrp="1"/>
          </p:cNvSpPr>
          <p:nvPr>
            <p:ph idx="1"/>
          </p:nvPr>
        </p:nvSpPr>
        <p:spPr/>
        <p:txBody>
          <a:bodyPr/>
          <a:lstStyle/>
          <a:p>
            <a:r>
              <a:rPr lang="zh-CN" altLang="en-US" dirty="0"/>
              <a:t>机器学习是一门关于从数据中提取知识的学问</a:t>
            </a:r>
            <a:r>
              <a:rPr lang="en-US" altLang="zh-CN" dirty="0"/>
              <a:t> (</a:t>
            </a:r>
            <a:r>
              <a:rPr lang="zh-CN" altLang="en-US" dirty="0"/>
              <a:t>统计学习</a:t>
            </a:r>
            <a:r>
              <a:rPr lang="en-US" altLang="zh-CN" dirty="0"/>
              <a:t>). </a:t>
            </a:r>
            <a:r>
              <a:rPr lang="zh-CN" altLang="en-US" dirty="0"/>
              <a:t>它是当今</a:t>
            </a:r>
            <a:r>
              <a:rPr lang="en-US" altLang="zh-CN" dirty="0"/>
              <a:t>AI</a:t>
            </a:r>
            <a:r>
              <a:rPr lang="zh-CN" altLang="en-US" dirty="0"/>
              <a:t>的必然趋势．</a:t>
            </a:r>
            <a:endParaRPr lang="en-US" altLang="zh-CN" dirty="0"/>
          </a:p>
          <a:p>
            <a:r>
              <a:rPr lang="zh-CN" altLang="en-US" dirty="0"/>
              <a:t>机器学习是关于如何创建能从数据和观测中提高我们的经验的计算机程序 </a:t>
            </a:r>
            <a:r>
              <a:rPr lang="en-US" altLang="zh-CN" dirty="0"/>
              <a:t>(Tom Riccio).</a:t>
            </a:r>
            <a:r>
              <a:rPr lang="zh-CN" altLang="en-US" dirty="0"/>
              <a:t>　</a:t>
            </a:r>
            <a:endParaRPr lang="en-US" altLang="zh-CN" dirty="0"/>
          </a:p>
          <a:p>
            <a:r>
              <a:rPr lang="zh-CN" altLang="en-US" dirty="0"/>
              <a:t>你想要能教计算机如何学习并如何提高经验．这是机器学习之核心．</a:t>
            </a:r>
          </a:p>
        </p:txBody>
      </p:sp>
    </p:spTree>
    <p:extLst>
      <p:ext uri="{BB962C8B-B14F-4D97-AF65-F5344CB8AC3E}">
        <p14:creationId xmlns:p14="http://schemas.microsoft.com/office/powerpoint/2010/main" val="25662679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7FD3B-FB4F-443B-B525-24022386A27D}"/>
              </a:ext>
            </a:extLst>
          </p:cNvPr>
          <p:cNvSpPr>
            <a:spLocks noGrp="1"/>
          </p:cNvSpPr>
          <p:nvPr>
            <p:ph type="title"/>
          </p:nvPr>
        </p:nvSpPr>
        <p:spPr/>
        <p:txBody>
          <a:bodyPr/>
          <a:lstStyle/>
          <a:p>
            <a:r>
              <a:rPr lang="en-US" altLang="zh-CN" dirty="0"/>
              <a:t>2.3.1 </a:t>
            </a:r>
            <a:r>
              <a:rPr lang="zh-CN" altLang="en-US" dirty="0"/>
              <a:t>当前分子与材料学科的进展</a:t>
            </a:r>
          </a:p>
        </p:txBody>
      </p:sp>
      <p:sp>
        <p:nvSpPr>
          <p:cNvPr id="3" name="内容占位符 2">
            <a:extLst>
              <a:ext uri="{FF2B5EF4-FFF2-40B4-BE49-F238E27FC236}">
                <a16:creationId xmlns:a16="http://schemas.microsoft.com/office/drawing/2014/main" id="{5EC3980A-BCB5-4241-B01A-9C4BB37A81D3}"/>
              </a:ext>
            </a:extLst>
          </p:cNvPr>
          <p:cNvSpPr>
            <a:spLocks noGrp="1"/>
          </p:cNvSpPr>
          <p:nvPr>
            <p:ph idx="1"/>
          </p:nvPr>
        </p:nvSpPr>
        <p:spPr/>
        <p:txBody>
          <a:bodyPr>
            <a:normAutofit fontScale="92500" lnSpcReduction="10000"/>
          </a:bodyPr>
          <a:lstStyle/>
          <a:p>
            <a:r>
              <a:rPr lang="zh-CN" altLang="en-US" dirty="0"/>
              <a:t>分子和各种材料的结构</a:t>
            </a:r>
            <a:r>
              <a:rPr lang="en-US" altLang="zh-CN" dirty="0"/>
              <a:t>-</a:t>
            </a:r>
            <a:r>
              <a:rPr lang="zh-CN" altLang="en-US" dirty="0"/>
              <a:t>性质关系可以由量子力学计算出来</a:t>
            </a:r>
            <a:r>
              <a:rPr lang="en-US" altLang="zh-CN" dirty="0"/>
              <a:t>(</a:t>
            </a:r>
            <a:r>
              <a:rPr lang="zh-CN" altLang="en-US" dirty="0"/>
              <a:t>薛定谔方程</a:t>
            </a:r>
            <a:r>
              <a:rPr lang="en-US" altLang="zh-CN" dirty="0"/>
              <a:t>): </a:t>
            </a:r>
            <a:r>
              <a:rPr lang="zh-CN" altLang="en-US" dirty="0"/>
              <a:t>给定化学元素的空间排列方式</a:t>
            </a:r>
            <a:r>
              <a:rPr lang="en-US" altLang="zh-CN" dirty="0"/>
              <a:t>, </a:t>
            </a:r>
            <a:r>
              <a:rPr lang="zh-CN" altLang="en-US" dirty="0"/>
              <a:t>其电子分布以及各种物理响应都可以计算出来</a:t>
            </a:r>
            <a:r>
              <a:rPr lang="en-US" altLang="zh-CN" dirty="0"/>
              <a:t>.</a:t>
            </a:r>
          </a:p>
          <a:p>
            <a:r>
              <a:rPr lang="zh-CN" altLang="en-US" dirty="0"/>
              <a:t>量子力学为化学键提供了严格的理论基础</a:t>
            </a:r>
            <a:r>
              <a:rPr lang="en-US" altLang="zh-CN" dirty="0"/>
              <a:t>. (1929,Dirac)</a:t>
            </a:r>
          </a:p>
          <a:p>
            <a:r>
              <a:rPr lang="en-US" altLang="zh-CN" dirty="0" err="1"/>
              <a:t>Pople</a:t>
            </a:r>
            <a:r>
              <a:rPr lang="en-US" altLang="zh-CN" dirty="0"/>
              <a:t>, Gaussian 70: </a:t>
            </a:r>
            <a:r>
              <a:rPr lang="zh-CN" altLang="en-US" dirty="0"/>
              <a:t>可以从物理学基本定律预测小分子的行为</a:t>
            </a:r>
            <a:r>
              <a:rPr lang="en-US" altLang="zh-CN" dirty="0"/>
              <a:t>.</a:t>
            </a:r>
          </a:p>
          <a:p>
            <a:r>
              <a:rPr lang="zh-CN" altLang="en-US" dirty="0"/>
              <a:t>现在</a:t>
            </a:r>
            <a:r>
              <a:rPr lang="en-US" altLang="zh-CN" dirty="0"/>
              <a:t>,</a:t>
            </a:r>
            <a:r>
              <a:rPr lang="zh-CN" altLang="en-US" dirty="0"/>
              <a:t>利用现代算法和超级计算机</a:t>
            </a:r>
            <a:r>
              <a:rPr lang="en-US" altLang="zh-CN" dirty="0"/>
              <a:t>, </a:t>
            </a:r>
            <a:r>
              <a:rPr lang="zh-CN" altLang="en-US" dirty="0"/>
              <a:t>在原子尺度</a:t>
            </a:r>
            <a:r>
              <a:rPr lang="en-US" altLang="zh-CN" dirty="0"/>
              <a:t>,</a:t>
            </a:r>
            <a:r>
              <a:rPr lang="zh-CN" altLang="en-US" dirty="0"/>
              <a:t>采用物理定律的一些近似</a:t>
            </a:r>
            <a:r>
              <a:rPr lang="en-US" altLang="zh-CN" dirty="0"/>
              <a:t>, </a:t>
            </a:r>
            <a:r>
              <a:rPr lang="zh-CN" altLang="en-US" dirty="0"/>
              <a:t>可以预测包含上千个原子的系统的性质</a:t>
            </a:r>
            <a:r>
              <a:rPr lang="en-US" altLang="zh-CN" dirty="0"/>
              <a:t>.</a:t>
            </a:r>
          </a:p>
          <a:p>
            <a:r>
              <a:rPr lang="zh-CN" altLang="en-US" dirty="0"/>
              <a:t>计算化学</a:t>
            </a:r>
            <a:r>
              <a:rPr lang="en-US" altLang="zh-CN" dirty="0"/>
              <a:t>/</a:t>
            </a:r>
            <a:r>
              <a:rPr lang="zh-CN" altLang="en-US" dirty="0"/>
              <a:t>量子化学已经很有预测力</a:t>
            </a:r>
            <a:r>
              <a:rPr lang="en-US" altLang="zh-CN" dirty="0"/>
              <a:t>. </a:t>
            </a:r>
            <a:r>
              <a:rPr lang="zh-CN" altLang="en-US" dirty="0"/>
              <a:t>能用在催化剂的研发</a:t>
            </a:r>
            <a:r>
              <a:rPr lang="en-US" altLang="zh-CN" dirty="0"/>
              <a:t>,</a:t>
            </a:r>
            <a:r>
              <a:rPr lang="zh-CN" altLang="en-US" dirty="0"/>
              <a:t>储能材料研发</a:t>
            </a:r>
            <a:r>
              <a:rPr lang="en-US" altLang="zh-CN" dirty="0"/>
              <a:t>,</a:t>
            </a:r>
            <a:r>
              <a:rPr lang="zh-CN" altLang="en-US" dirty="0"/>
              <a:t>药物设计等领域</a:t>
            </a:r>
            <a:r>
              <a:rPr lang="en-US" altLang="zh-CN" dirty="0"/>
              <a:t>.</a:t>
            </a:r>
          </a:p>
          <a:p>
            <a:r>
              <a:rPr lang="zh-CN" altLang="en-US" dirty="0"/>
              <a:t>各种化合物的性质以前只能在实验室</a:t>
            </a:r>
            <a:r>
              <a:rPr lang="en-US" altLang="zh-CN" dirty="0"/>
              <a:t>,</a:t>
            </a:r>
            <a:r>
              <a:rPr lang="zh-CN" altLang="en-US" dirty="0"/>
              <a:t>而现在可以通过模拟软件做预测</a:t>
            </a:r>
            <a:r>
              <a:rPr lang="en-US" altLang="zh-CN" dirty="0"/>
              <a:t>.(</a:t>
            </a:r>
            <a:r>
              <a:rPr lang="zh-CN" altLang="en-US" dirty="0"/>
              <a:t>精度</a:t>
            </a:r>
            <a:r>
              <a:rPr lang="en-US" altLang="zh-CN" dirty="0"/>
              <a:t>)</a:t>
            </a:r>
          </a:p>
          <a:p>
            <a:r>
              <a:rPr lang="en-US" altLang="zh-CN" dirty="0"/>
              <a:t>DFT: </a:t>
            </a:r>
            <a:r>
              <a:rPr lang="zh-CN" altLang="en-US" dirty="0"/>
              <a:t>一种用来计算固体</a:t>
            </a:r>
            <a:r>
              <a:rPr lang="en-US" altLang="zh-CN" dirty="0"/>
              <a:t>/</a:t>
            </a:r>
            <a:r>
              <a:rPr lang="zh-CN" altLang="en-US" dirty="0"/>
              <a:t>液体的结构和性质的成熟技术</a:t>
            </a:r>
            <a:r>
              <a:rPr lang="en-US" altLang="zh-CN" dirty="0"/>
              <a:t>,</a:t>
            </a:r>
            <a:r>
              <a:rPr lang="zh-CN" altLang="en-US" dirty="0"/>
              <a:t>可以计算已知和假设的材料系统的性质</a:t>
            </a:r>
            <a:r>
              <a:rPr lang="en-US" altLang="zh-CN" dirty="0"/>
              <a:t>(</a:t>
            </a:r>
            <a:r>
              <a:rPr lang="zh-CN" altLang="en-US" dirty="0"/>
              <a:t>有机</a:t>
            </a:r>
            <a:r>
              <a:rPr lang="en-US" altLang="zh-CN" dirty="0"/>
              <a:t>/</a:t>
            </a:r>
            <a:r>
              <a:rPr lang="zh-CN" altLang="en-US" dirty="0"/>
              <a:t>无机晶体</a:t>
            </a:r>
            <a:r>
              <a:rPr lang="en-US" altLang="zh-CN" dirty="0"/>
              <a:t>, </a:t>
            </a:r>
            <a:r>
              <a:rPr lang="zh-CN" altLang="en-US" dirty="0"/>
              <a:t>单分子</a:t>
            </a:r>
            <a:r>
              <a:rPr lang="en-US" altLang="zh-CN" dirty="0"/>
              <a:t>,</a:t>
            </a:r>
            <a:r>
              <a:rPr lang="zh-CN" altLang="en-US" dirty="0"/>
              <a:t>金属合金等</a:t>
            </a:r>
            <a:r>
              <a:rPr lang="en-US" altLang="zh-CN" dirty="0"/>
              <a:t>). -- &gt; </a:t>
            </a:r>
            <a:r>
              <a:rPr lang="zh-CN" altLang="en-US" dirty="0"/>
              <a:t>数据库</a:t>
            </a:r>
            <a:r>
              <a:rPr lang="en-US" altLang="zh-CN" dirty="0"/>
              <a:t>.</a:t>
            </a:r>
          </a:p>
          <a:p>
            <a:pPr marL="0" indent="0">
              <a:buNone/>
            </a:pPr>
            <a:r>
              <a:rPr lang="en-US" altLang="zh-CN" dirty="0" err="1"/>
              <a:t>J.Phys</a:t>
            </a:r>
            <a:r>
              <a:rPr lang="en-US" altLang="zh-CN" dirty="0"/>
              <a:t>. Chem. Lett. 2, 2241(2011); Comp. Mater. Sci. 108, 233 (2015)</a:t>
            </a:r>
          </a:p>
          <a:p>
            <a:endParaRPr lang="zh-CN" altLang="en-US" dirty="0"/>
          </a:p>
        </p:txBody>
      </p:sp>
    </p:spTree>
    <p:extLst>
      <p:ext uri="{BB962C8B-B14F-4D97-AF65-F5344CB8AC3E}">
        <p14:creationId xmlns:p14="http://schemas.microsoft.com/office/powerpoint/2010/main" val="3726052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6ED677-1DBE-4F1F-9939-0EEC0D8ACE0D}"/>
              </a:ext>
            </a:extLst>
          </p:cNvPr>
          <p:cNvSpPr>
            <a:spLocks noGrp="1"/>
          </p:cNvSpPr>
          <p:nvPr>
            <p:ph type="title"/>
          </p:nvPr>
        </p:nvSpPr>
        <p:spPr/>
        <p:txBody>
          <a:bodyPr/>
          <a:lstStyle/>
          <a:p>
            <a:r>
              <a:rPr lang="en-US" altLang="zh-CN" dirty="0"/>
              <a:t>2.3.2 </a:t>
            </a:r>
            <a:r>
              <a:rPr lang="zh-CN" altLang="en-US" dirty="0"/>
              <a:t>人工智能算法在分子和材料物理中的应用</a:t>
            </a:r>
          </a:p>
        </p:txBody>
      </p:sp>
      <p:sp>
        <p:nvSpPr>
          <p:cNvPr id="3" name="内容占位符 2">
            <a:extLst>
              <a:ext uri="{FF2B5EF4-FFF2-40B4-BE49-F238E27FC236}">
                <a16:creationId xmlns:a16="http://schemas.microsoft.com/office/drawing/2014/main" id="{BC42EDA0-AA45-48C5-9289-9B77DEB80473}"/>
              </a:ext>
            </a:extLst>
          </p:cNvPr>
          <p:cNvSpPr>
            <a:spLocks noGrp="1"/>
          </p:cNvSpPr>
          <p:nvPr>
            <p:ph idx="1"/>
          </p:nvPr>
        </p:nvSpPr>
        <p:spPr/>
        <p:txBody>
          <a:bodyPr/>
          <a:lstStyle/>
          <a:p>
            <a:r>
              <a:rPr lang="zh-CN" altLang="en-US" dirty="0"/>
              <a:t>大数据</a:t>
            </a:r>
            <a:r>
              <a:rPr lang="en-US" altLang="zh-CN" dirty="0"/>
              <a:t>+</a:t>
            </a:r>
            <a:r>
              <a:rPr lang="zh-CN" altLang="en-US" dirty="0"/>
              <a:t>人工智能</a:t>
            </a:r>
            <a:r>
              <a:rPr lang="en-US" altLang="zh-CN" dirty="0"/>
              <a:t>: </a:t>
            </a:r>
            <a:r>
              <a:rPr lang="zh-CN" altLang="en-US" dirty="0"/>
              <a:t> </a:t>
            </a:r>
            <a:r>
              <a:rPr lang="en-US" altLang="zh-CN" dirty="0"/>
              <a:t>“</a:t>
            </a:r>
            <a:r>
              <a:rPr lang="zh-CN" altLang="en-US" dirty="0"/>
              <a:t>科学的第四范式</a:t>
            </a:r>
            <a:r>
              <a:rPr lang="en-US" altLang="zh-CN" dirty="0"/>
              <a:t>”.</a:t>
            </a:r>
          </a:p>
          <a:p>
            <a:r>
              <a:rPr lang="zh-CN" altLang="en-US" dirty="0"/>
              <a:t>人工智能的一个子领域</a:t>
            </a:r>
            <a:r>
              <a:rPr lang="en-US" altLang="zh-CN" dirty="0"/>
              <a:t>,</a:t>
            </a:r>
            <a:r>
              <a:rPr lang="zh-CN" altLang="en-US" dirty="0"/>
              <a:t>进化异常迅猛</a:t>
            </a:r>
            <a:r>
              <a:rPr lang="en-US" altLang="zh-CN" dirty="0"/>
              <a:t>, </a:t>
            </a:r>
            <a:r>
              <a:rPr lang="zh-CN" altLang="en-US" dirty="0"/>
              <a:t>机器学习</a:t>
            </a:r>
            <a:r>
              <a:rPr lang="en-US" altLang="zh-CN" dirty="0"/>
              <a:t>.</a:t>
            </a:r>
          </a:p>
          <a:p>
            <a:r>
              <a:rPr lang="zh-CN" altLang="en-US" dirty="0"/>
              <a:t>机器学习的核心</a:t>
            </a:r>
            <a:r>
              <a:rPr lang="en-US" altLang="zh-CN" dirty="0"/>
              <a:t>: </a:t>
            </a:r>
            <a:r>
              <a:rPr lang="zh-CN" altLang="en-US" dirty="0"/>
              <a:t>统计算法</a:t>
            </a:r>
            <a:r>
              <a:rPr lang="en-US" altLang="zh-CN" dirty="0"/>
              <a:t>. </a:t>
            </a:r>
            <a:r>
              <a:rPr lang="zh-CN" altLang="en-US" dirty="0"/>
              <a:t>故又称</a:t>
            </a:r>
            <a:r>
              <a:rPr lang="en-US" altLang="zh-CN" dirty="0"/>
              <a:t>”</a:t>
            </a:r>
            <a:r>
              <a:rPr lang="zh-CN" altLang="en-US" dirty="0"/>
              <a:t>统计学习</a:t>
            </a:r>
            <a:r>
              <a:rPr lang="en-US" altLang="zh-CN" dirty="0"/>
              <a:t>”.</a:t>
            </a:r>
          </a:p>
          <a:p>
            <a:r>
              <a:rPr lang="zh-CN" altLang="en-US" dirty="0"/>
              <a:t>机器学习算法最适用于处理多尺度问题</a:t>
            </a:r>
            <a:r>
              <a:rPr lang="en-US" altLang="zh-CN" dirty="0"/>
              <a:t>,</a:t>
            </a:r>
            <a:r>
              <a:rPr lang="zh-CN" altLang="en-US" dirty="0"/>
              <a:t>非线性过程等问题</a:t>
            </a:r>
            <a:r>
              <a:rPr lang="en-US" altLang="zh-CN" dirty="0"/>
              <a:t>. (</a:t>
            </a:r>
            <a:r>
              <a:rPr lang="zh-CN" altLang="en-US" dirty="0"/>
              <a:t>传统方法不能解</a:t>
            </a:r>
            <a:r>
              <a:rPr lang="en-US" altLang="zh-CN" dirty="0"/>
              <a:t>,</a:t>
            </a:r>
            <a:r>
              <a:rPr lang="zh-CN" altLang="en-US" dirty="0"/>
              <a:t>或费时</a:t>
            </a:r>
            <a:r>
              <a:rPr lang="en-US" altLang="zh-CN" dirty="0"/>
              <a:t>)</a:t>
            </a:r>
          </a:p>
          <a:p>
            <a:pPr marL="0" indent="0">
              <a:buNone/>
            </a:pPr>
            <a:endParaRPr lang="zh-CN" altLang="en-US" dirty="0"/>
          </a:p>
        </p:txBody>
      </p:sp>
    </p:spTree>
    <p:extLst>
      <p:ext uri="{BB962C8B-B14F-4D97-AF65-F5344CB8AC3E}">
        <p14:creationId xmlns:p14="http://schemas.microsoft.com/office/powerpoint/2010/main" val="2539993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2234F-BC23-4468-B7E6-F6501E7B1FEB}"/>
              </a:ext>
            </a:extLst>
          </p:cNvPr>
          <p:cNvSpPr>
            <a:spLocks noGrp="1"/>
          </p:cNvSpPr>
          <p:nvPr>
            <p:ph type="title"/>
          </p:nvPr>
        </p:nvSpPr>
        <p:spPr/>
        <p:txBody>
          <a:bodyPr/>
          <a:lstStyle/>
          <a:p>
            <a:r>
              <a:rPr lang="en-US" altLang="zh-CN" b="1" dirty="0"/>
              <a:t>2.3.3 </a:t>
            </a:r>
            <a:r>
              <a:rPr lang="zh-CN" altLang="en-US" b="1" dirty="0"/>
              <a:t>机器学习</a:t>
            </a:r>
            <a:r>
              <a:rPr lang="en-US" altLang="zh-CN" b="1" dirty="0"/>
              <a:t>: </a:t>
            </a:r>
            <a:r>
              <a:rPr lang="zh-CN" altLang="en-US" b="1" dirty="0"/>
              <a:t>监督学习</a:t>
            </a:r>
          </a:p>
        </p:txBody>
      </p:sp>
      <p:sp>
        <p:nvSpPr>
          <p:cNvPr id="3" name="内容占位符 2">
            <a:extLst>
              <a:ext uri="{FF2B5EF4-FFF2-40B4-BE49-F238E27FC236}">
                <a16:creationId xmlns:a16="http://schemas.microsoft.com/office/drawing/2014/main" id="{7DE531B7-577E-4F64-BC43-69EEFFF0E225}"/>
              </a:ext>
            </a:extLst>
          </p:cNvPr>
          <p:cNvSpPr>
            <a:spLocks noGrp="1"/>
          </p:cNvSpPr>
          <p:nvPr>
            <p:ph idx="1"/>
          </p:nvPr>
        </p:nvSpPr>
        <p:spPr/>
        <p:txBody>
          <a:bodyPr>
            <a:normAutofit fontScale="85000" lnSpcReduction="10000"/>
          </a:bodyPr>
          <a:lstStyle/>
          <a:p>
            <a:r>
              <a:rPr lang="zh-CN" altLang="en-US" dirty="0"/>
              <a:t>机器学习</a:t>
            </a:r>
            <a:r>
              <a:rPr lang="en-US" altLang="zh-CN" dirty="0"/>
              <a:t>: </a:t>
            </a:r>
            <a:r>
              <a:rPr lang="zh-CN" altLang="en-US" dirty="0"/>
              <a:t>是一系列的算法</a:t>
            </a:r>
            <a:r>
              <a:rPr lang="en-US" altLang="zh-CN" dirty="0"/>
              <a:t>, </a:t>
            </a:r>
            <a:r>
              <a:rPr lang="zh-CN" altLang="en-US" dirty="0"/>
              <a:t>它们从数据</a:t>
            </a:r>
            <a:r>
              <a:rPr lang="en-US" altLang="zh-CN" dirty="0"/>
              <a:t>(</a:t>
            </a:r>
            <a:r>
              <a:rPr lang="zh-CN" altLang="en-US" dirty="0"/>
              <a:t>库</a:t>
            </a:r>
            <a:r>
              <a:rPr lang="en-US" altLang="zh-CN" dirty="0"/>
              <a:t>)</a:t>
            </a:r>
            <a:r>
              <a:rPr lang="zh-CN" altLang="en-US" dirty="0"/>
              <a:t>中发现规则</a:t>
            </a:r>
            <a:r>
              <a:rPr lang="en-US" altLang="zh-CN" dirty="0"/>
              <a:t>,</a:t>
            </a:r>
            <a:r>
              <a:rPr lang="zh-CN" altLang="en-US" dirty="0"/>
              <a:t>用于构建模型并做出预测</a:t>
            </a:r>
            <a:r>
              <a:rPr lang="en-US" altLang="zh-CN" dirty="0"/>
              <a:t>. </a:t>
            </a:r>
          </a:p>
          <a:p>
            <a:r>
              <a:rPr lang="zh-CN" altLang="en-US" dirty="0"/>
              <a:t>包括</a:t>
            </a:r>
            <a:r>
              <a:rPr lang="en-US" altLang="zh-CN" dirty="0"/>
              <a:t>: </a:t>
            </a:r>
            <a:r>
              <a:rPr lang="zh-CN" altLang="en-US" dirty="0"/>
              <a:t>训练集</a:t>
            </a:r>
            <a:r>
              <a:rPr lang="en-US" altLang="zh-CN" dirty="0"/>
              <a:t>,</a:t>
            </a:r>
            <a:r>
              <a:rPr lang="zh-CN" altLang="en-US" dirty="0"/>
              <a:t>模型</a:t>
            </a:r>
            <a:r>
              <a:rPr lang="en-US" altLang="zh-CN" dirty="0"/>
              <a:t>,</a:t>
            </a:r>
            <a:r>
              <a:rPr lang="zh-CN" altLang="en-US" dirty="0"/>
              <a:t>测试集</a:t>
            </a:r>
            <a:r>
              <a:rPr lang="en-US" altLang="zh-CN" dirty="0"/>
              <a:t>. (</a:t>
            </a:r>
            <a:r>
              <a:rPr lang="zh-CN" altLang="en-US" dirty="0"/>
              <a:t>有些数据集要进行预处理</a:t>
            </a:r>
            <a:r>
              <a:rPr lang="en-US" altLang="zh-CN" dirty="0"/>
              <a:t>,</a:t>
            </a:r>
            <a:r>
              <a:rPr lang="zh-CN" altLang="en-US" dirty="0"/>
              <a:t>如</a:t>
            </a:r>
            <a:r>
              <a:rPr lang="en-US" altLang="zh-CN" dirty="0"/>
              <a:t>ICSD</a:t>
            </a:r>
            <a:r>
              <a:rPr lang="zh-CN" altLang="en-US" dirty="0"/>
              <a:t>包含</a:t>
            </a:r>
            <a:r>
              <a:rPr lang="en-US" altLang="zh-CN" dirty="0"/>
              <a:t>20</a:t>
            </a:r>
            <a:r>
              <a:rPr lang="zh-CN" altLang="en-US" dirty="0"/>
              <a:t>万条记录</a:t>
            </a:r>
            <a:r>
              <a:rPr lang="en-US" altLang="zh-CN" dirty="0"/>
              <a:t>,</a:t>
            </a:r>
            <a:r>
              <a:rPr lang="zh-CN" altLang="en-US" dirty="0"/>
              <a:t>其中有错误</a:t>
            </a:r>
            <a:r>
              <a:rPr lang="en-US" altLang="zh-CN" dirty="0"/>
              <a:t>,</a:t>
            </a:r>
            <a:r>
              <a:rPr lang="zh-CN" altLang="en-US" dirty="0"/>
              <a:t>要先去除</a:t>
            </a:r>
            <a:r>
              <a:rPr lang="en-US" altLang="zh-CN" dirty="0"/>
              <a:t>.)</a:t>
            </a:r>
          </a:p>
          <a:p>
            <a:r>
              <a:rPr lang="zh-CN" altLang="en-US" dirty="0"/>
              <a:t>机器学习主要可分为监督学习，非监督学习和强化学习等．</a:t>
            </a:r>
          </a:p>
          <a:p>
            <a:r>
              <a:rPr lang="zh-CN" altLang="en-US" dirty="0"/>
              <a:t>第一类学习，是</a:t>
            </a:r>
            <a:r>
              <a:rPr lang="zh-CN" altLang="en-US" b="1" dirty="0"/>
              <a:t>监督学习 </a:t>
            </a:r>
            <a:r>
              <a:rPr lang="en-US" altLang="zh-CN" b="1" dirty="0"/>
              <a:t>(Supervised Learning)</a:t>
            </a:r>
            <a:r>
              <a:rPr lang="zh-CN" altLang="en-US" dirty="0"/>
              <a:t>．当你有标签时，那么你在做的就是监督学习．这些标签可以是任意连续的数值，也可以是离散的值（如文本）．如果标签只能取两个值，那么我们就在讨论二进制分类．我们想要建立的是一个函数，给定一个输入集合或是实例的描述，得出输出集合</a:t>
            </a:r>
            <a:r>
              <a:rPr lang="en-US" altLang="zh-CN" dirty="0"/>
              <a:t>.</a:t>
            </a:r>
            <a:r>
              <a:rPr lang="zh-CN" altLang="en-US" dirty="0"/>
              <a:t>监督学习目前最成熟</a:t>
            </a:r>
            <a:r>
              <a:rPr lang="en-US" altLang="zh-CN" dirty="0"/>
              <a:t>,</a:t>
            </a:r>
            <a:r>
              <a:rPr lang="zh-CN" altLang="en-US" dirty="0"/>
              <a:t>很强大</a:t>
            </a:r>
            <a:r>
              <a:rPr lang="en-US" altLang="zh-CN" dirty="0"/>
              <a:t>. </a:t>
            </a:r>
          </a:p>
          <a:p>
            <a:r>
              <a:rPr lang="zh-CN" altLang="en-US" dirty="0"/>
              <a:t>例如，假设我们有银行顾客的信息：他们的年龄，性别，职位，工资等等</a:t>
            </a:r>
            <a:r>
              <a:rPr lang="en-US" altLang="zh-CN" dirty="0"/>
              <a:t>. </a:t>
            </a:r>
            <a:r>
              <a:rPr lang="zh-CN" altLang="en-US" dirty="0"/>
              <a:t>对每个顾客，我们有一个标签：是否有信用卡．将材料的化学组成和结构作为特征</a:t>
            </a:r>
            <a:r>
              <a:rPr lang="en-US" altLang="zh-CN" dirty="0"/>
              <a:t>, </a:t>
            </a:r>
            <a:r>
              <a:rPr lang="zh-CN" altLang="en-US" dirty="0"/>
              <a:t>其性质作为标签</a:t>
            </a:r>
            <a:r>
              <a:rPr lang="en-US" altLang="zh-CN" dirty="0"/>
              <a:t>. </a:t>
            </a:r>
          </a:p>
          <a:p>
            <a:r>
              <a:rPr lang="zh-CN" altLang="en-US" dirty="0"/>
              <a:t>电子邮件是否是垃圾邮件也属于标签的例子．这样例子还有很多</a:t>
            </a:r>
            <a:r>
              <a:rPr lang="en-US" altLang="zh-CN" dirty="0"/>
              <a:t>. </a:t>
            </a:r>
            <a:r>
              <a:rPr lang="zh-CN" altLang="en-US" dirty="0"/>
              <a:t>因此，我们有所谓的正例子和负例子．它们可以分别用</a:t>
            </a:r>
            <a:r>
              <a:rPr lang="en-US" altLang="zh-CN" dirty="0"/>
              <a:t>1,</a:t>
            </a:r>
            <a:r>
              <a:rPr lang="zh-CN" altLang="en-US" dirty="0"/>
              <a:t>０表示</a:t>
            </a:r>
            <a:r>
              <a:rPr lang="en-US" altLang="zh-CN" dirty="0"/>
              <a:t>. </a:t>
            </a:r>
          </a:p>
          <a:p>
            <a:r>
              <a:rPr lang="zh-CN" altLang="en-US" dirty="0"/>
              <a:t>如何找出分开这两类特征的边界往往是这类问题的目标．这是监督学习的典型例子．因为已经告诉了我们谁是正例子，谁是负例子了，所以称之为监督学习．</a:t>
            </a:r>
            <a:r>
              <a:rPr lang="zh-CN" altLang="en-US" b="1" dirty="0"/>
              <a:t>监督学习</a:t>
            </a:r>
            <a:r>
              <a:rPr lang="zh-CN" altLang="en-US" dirty="0"/>
              <a:t>包括分类，</a:t>
            </a:r>
            <a:r>
              <a:rPr lang="en-US" altLang="zh-CN" dirty="0"/>
              <a:t>k</a:t>
            </a:r>
            <a:r>
              <a:rPr lang="zh-CN" altLang="en-US" dirty="0"/>
              <a:t>近邻预测，神经网络，线性回归，</a:t>
            </a:r>
            <a:r>
              <a:rPr lang="en-US" altLang="zh-CN" dirty="0"/>
              <a:t>boosting</a:t>
            </a:r>
            <a:r>
              <a:rPr lang="zh-CN" altLang="en-US" dirty="0"/>
              <a:t>等等方法．</a:t>
            </a:r>
          </a:p>
        </p:txBody>
      </p:sp>
    </p:spTree>
    <p:extLst>
      <p:ext uri="{BB962C8B-B14F-4D97-AF65-F5344CB8AC3E}">
        <p14:creationId xmlns:p14="http://schemas.microsoft.com/office/powerpoint/2010/main" val="12759066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3C2D7E-3F2E-404E-9B30-CB12DC972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1F7FD00-BF97-4325-B7C2-E451F2084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06695"/>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标题 1">
            <a:extLst>
              <a:ext uri="{FF2B5EF4-FFF2-40B4-BE49-F238E27FC236}">
                <a16:creationId xmlns:a16="http://schemas.microsoft.com/office/drawing/2014/main" id="{B79B2C72-7EB0-42B8-AC39-B1E9F99AF16A}"/>
              </a:ext>
            </a:extLst>
          </p:cNvPr>
          <p:cNvSpPr>
            <a:spLocks noGrp="1"/>
          </p:cNvSpPr>
          <p:nvPr>
            <p:ph type="title"/>
          </p:nvPr>
        </p:nvSpPr>
        <p:spPr>
          <a:xfrm>
            <a:off x="1843391" y="624110"/>
            <a:ext cx="9383408" cy="1280890"/>
          </a:xfrm>
        </p:spPr>
        <p:txBody>
          <a:bodyPr>
            <a:normAutofit/>
          </a:bodyPr>
          <a:lstStyle/>
          <a:p>
            <a:r>
              <a:rPr lang="en-US" altLang="zh-CN" dirty="0">
                <a:solidFill>
                  <a:schemeClr val="bg1"/>
                </a:solidFill>
              </a:rPr>
              <a:t>2.3.3 </a:t>
            </a:r>
            <a:r>
              <a:rPr lang="zh-CN" altLang="en-US" dirty="0">
                <a:solidFill>
                  <a:schemeClr val="bg1"/>
                </a:solidFill>
              </a:rPr>
              <a:t>机器学习</a:t>
            </a:r>
            <a:r>
              <a:rPr lang="en-US" altLang="zh-CN" dirty="0">
                <a:solidFill>
                  <a:schemeClr val="bg1"/>
                </a:solidFill>
              </a:rPr>
              <a:t>: </a:t>
            </a:r>
            <a:r>
              <a:rPr lang="zh-CN" altLang="en-US" dirty="0">
                <a:solidFill>
                  <a:schemeClr val="bg1"/>
                </a:solidFill>
              </a:rPr>
              <a:t>非监督学习</a:t>
            </a:r>
          </a:p>
        </p:txBody>
      </p:sp>
      <p:sp>
        <p:nvSpPr>
          <p:cNvPr id="12" name="Freeform 11">
            <a:extLst>
              <a:ext uri="{FF2B5EF4-FFF2-40B4-BE49-F238E27FC236}">
                <a16:creationId xmlns:a16="http://schemas.microsoft.com/office/drawing/2014/main" id="{179B5294-DA4E-4926-B14A-DD6E07A12F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3" name="内容占位符 2">
            <a:extLst>
              <a:ext uri="{FF2B5EF4-FFF2-40B4-BE49-F238E27FC236}">
                <a16:creationId xmlns:a16="http://schemas.microsoft.com/office/drawing/2014/main" id="{55C0EBCA-296F-433C-B9B0-4D0A2AFEA074}"/>
              </a:ext>
            </a:extLst>
          </p:cNvPr>
          <p:cNvSpPr>
            <a:spLocks noGrp="1"/>
          </p:cNvSpPr>
          <p:nvPr>
            <p:ph idx="1"/>
          </p:nvPr>
        </p:nvSpPr>
        <p:spPr>
          <a:xfrm>
            <a:off x="1843392" y="2623930"/>
            <a:ext cx="9383408" cy="3287292"/>
          </a:xfrm>
        </p:spPr>
        <p:txBody>
          <a:bodyPr>
            <a:normAutofit/>
          </a:bodyPr>
          <a:lstStyle/>
          <a:p>
            <a:r>
              <a:rPr lang="zh-CN" altLang="en-US" dirty="0"/>
              <a:t>第二类学习，就是非监督学习</a:t>
            </a:r>
            <a:r>
              <a:rPr lang="en-US" altLang="zh-CN" dirty="0"/>
              <a:t>(unsupervised learning). </a:t>
            </a:r>
          </a:p>
          <a:p>
            <a:r>
              <a:rPr lang="zh-CN" altLang="en-US" dirty="0"/>
              <a:t>非监督学习中，我们不必为实例做标签</a:t>
            </a:r>
            <a:r>
              <a:rPr lang="en-US" altLang="zh-CN" dirty="0"/>
              <a:t>. </a:t>
            </a:r>
            <a:r>
              <a:rPr lang="zh-CN" altLang="en-US" dirty="0"/>
              <a:t>也就是说，我们的</a:t>
            </a:r>
            <a:r>
              <a:rPr lang="zh-CN" altLang="en-US" b="1" dirty="0"/>
              <a:t>数据集</a:t>
            </a:r>
            <a:r>
              <a:rPr lang="zh-CN" altLang="en-US" dirty="0"/>
              <a:t>中的实例是没有标签的．</a:t>
            </a:r>
            <a:endParaRPr lang="en-US" altLang="zh-CN" dirty="0"/>
          </a:p>
          <a:p>
            <a:r>
              <a:rPr lang="zh-CN" altLang="en-US" dirty="0"/>
              <a:t>例如，我们有顾客的数据，却没有任何类型的标签与之相联系．要解决的问题就是：给定这些数据点，我们能找出这些实例的数据点的聚类</a:t>
            </a:r>
            <a:r>
              <a:rPr lang="en-US" altLang="zh-CN" dirty="0"/>
              <a:t>(clusters)</a:t>
            </a:r>
            <a:r>
              <a:rPr lang="zh-CN" altLang="en-US" dirty="0"/>
              <a:t>吗</a:t>
            </a:r>
            <a:r>
              <a:rPr lang="en-US" altLang="zh-CN" dirty="0"/>
              <a:t>? </a:t>
            </a:r>
            <a:r>
              <a:rPr lang="zh-CN" altLang="en-US" dirty="0"/>
              <a:t>我们要寻找一个函数</a:t>
            </a:r>
            <a:r>
              <a:rPr lang="en-US" altLang="zh-CN" dirty="0"/>
              <a:t>F</a:t>
            </a:r>
            <a:r>
              <a:rPr lang="zh-CN" altLang="en-US" dirty="0"/>
              <a:t>用以把输入集合</a:t>
            </a:r>
            <a:r>
              <a:rPr lang="en-US" altLang="zh-CN" dirty="0"/>
              <a:t>X</a:t>
            </a:r>
            <a:r>
              <a:rPr lang="zh-CN" altLang="en-US" dirty="0"/>
              <a:t>映射到聚类的集合．这完全是</a:t>
            </a:r>
            <a:r>
              <a:rPr lang="zh-CN" altLang="en-US" b="1" dirty="0"/>
              <a:t>非监督</a:t>
            </a:r>
            <a:r>
              <a:rPr lang="zh-CN" altLang="en-US" dirty="0"/>
              <a:t>的算法．</a:t>
            </a:r>
            <a:endParaRPr lang="en-US" altLang="zh-CN" dirty="0"/>
          </a:p>
          <a:p>
            <a:r>
              <a:rPr lang="zh-CN" altLang="en-US" dirty="0"/>
              <a:t>关于非监督学习，我们有很多不同的方法来实现．最主要的为</a:t>
            </a:r>
            <a:r>
              <a:rPr lang="zh-CN" altLang="en-US" b="1" dirty="0"/>
              <a:t>聚类</a:t>
            </a:r>
            <a:r>
              <a:rPr lang="en-US" altLang="zh-CN" b="1" dirty="0"/>
              <a:t>,</a:t>
            </a:r>
            <a:r>
              <a:rPr lang="zh-CN" altLang="en-US" b="1" dirty="0"/>
              <a:t>降维算法</a:t>
            </a:r>
            <a:r>
              <a:rPr lang="zh-CN" altLang="en-US" dirty="0"/>
              <a:t>．</a:t>
            </a:r>
          </a:p>
        </p:txBody>
      </p:sp>
    </p:spTree>
    <p:extLst>
      <p:ext uri="{BB962C8B-B14F-4D97-AF65-F5344CB8AC3E}">
        <p14:creationId xmlns:p14="http://schemas.microsoft.com/office/powerpoint/2010/main" val="10183303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121283-4651-4115-BB3E-E9B694D54477}"/>
              </a:ext>
            </a:extLst>
          </p:cNvPr>
          <p:cNvSpPr>
            <a:spLocks noGrp="1"/>
          </p:cNvSpPr>
          <p:nvPr>
            <p:ph type="title"/>
          </p:nvPr>
        </p:nvSpPr>
        <p:spPr/>
        <p:txBody>
          <a:bodyPr/>
          <a:lstStyle/>
          <a:p>
            <a:r>
              <a:rPr lang="en-US" altLang="zh-CN" dirty="0"/>
              <a:t>2.3.3 </a:t>
            </a:r>
            <a:r>
              <a:rPr lang="zh-CN" altLang="en-US" dirty="0"/>
              <a:t>机器学习</a:t>
            </a:r>
            <a:r>
              <a:rPr lang="en-US" altLang="zh-CN" dirty="0"/>
              <a:t>: </a:t>
            </a:r>
            <a:r>
              <a:rPr lang="zh-CN" altLang="en-US" dirty="0"/>
              <a:t>强化学习</a:t>
            </a:r>
          </a:p>
        </p:txBody>
      </p:sp>
      <p:sp>
        <p:nvSpPr>
          <p:cNvPr id="3" name="内容占位符 2">
            <a:extLst>
              <a:ext uri="{FF2B5EF4-FFF2-40B4-BE49-F238E27FC236}">
                <a16:creationId xmlns:a16="http://schemas.microsoft.com/office/drawing/2014/main" id="{BE486672-8D4A-4202-A13F-0E8F39712607}"/>
              </a:ext>
            </a:extLst>
          </p:cNvPr>
          <p:cNvSpPr>
            <a:spLocks noGrp="1"/>
          </p:cNvSpPr>
          <p:nvPr>
            <p:ph idx="1"/>
          </p:nvPr>
        </p:nvSpPr>
        <p:spPr/>
        <p:txBody>
          <a:bodyPr/>
          <a:lstStyle/>
          <a:p>
            <a:r>
              <a:rPr lang="zh-CN" altLang="en-US" dirty="0"/>
              <a:t>在强化学习中，我们设计智能体在随机或特定</a:t>
            </a:r>
            <a:r>
              <a:rPr lang="zh-CN" altLang="en-US" b="1" dirty="0"/>
              <a:t>环境</a:t>
            </a:r>
            <a:r>
              <a:rPr lang="zh-CN" altLang="en-US" dirty="0"/>
              <a:t>中演化．</a:t>
            </a:r>
            <a:endParaRPr lang="en-US" altLang="zh-CN" dirty="0"/>
          </a:p>
          <a:p>
            <a:r>
              <a:rPr lang="zh-CN" altLang="en-US" dirty="0"/>
              <a:t>智能体从强化或延迟奖励中学习．它是一类用于在输出结果为随机值的决策问题中的学习方法</a:t>
            </a:r>
            <a:r>
              <a:rPr lang="en-US" altLang="zh-CN" dirty="0"/>
              <a:t>,</a:t>
            </a:r>
            <a:r>
              <a:rPr lang="zh-CN" altLang="en-US" dirty="0"/>
              <a:t>它包含了一个能连续计划，</a:t>
            </a:r>
            <a:r>
              <a:rPr lang="zh-CN" altLang="en-US" b="1" dirty="0"/>
              <a:t>学习并影响其环境</a:t>
            </a:r>
            <a:r>
              <a:rPr lang="zh-CN" altLang="en-US" dirty="0"/>
              <a:t>的智能体．强化学习的驱动力是最大化奖励． </a:t>
            </a:r>
            <a:endParaRPr lang="en-US" altLang="zh-CN" dirty="0"/>
          </a:p>
          <a:p>
            <a:r>
              <a:rPr lang="zh-CN" altLang="en-US" dirty="0"/>
              <a:t>强化学习在</a:t>
            </a:r>
            <a:r>
              <a:rPr lang="zh-CN" altLang="en-US" b="1" dirty="0"/>
              <a:t>对抗，博弈，游戏，投资，交易</a:t>
            </a:r>
            <a:r>
              <a:rPr lang="zh-CN" altLang="en-US" dirty="0"/>
              <a:t>等等领域都可以应用．</a:t>
            </a:r>
          </a:p>
        </p:txBody>
      </p:sp>
    </p:spTree>
    <p:extLst>
      <p:ext uri="{BB962C8B-B14F-4D97-AF65-F5344CB8AC3E}">
        <p14:creationId xmlns:p14="http://schemas.microsoft.com/office/powerpoint/2010/main" val="29736058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DDA349-C1D0-418A-85F4-010844C8BA5E}"/>
              </a:ext>
            </a:extLst>
          </p:cNvPr>
          <p:cNvSpPr>
            <a:spLocks noGrp="1"/>
          </p:cNvSpPr>
          <p:nvPr>
            <p:ph type="title"/>
          </p:nvPr>
        </p:nvSpPr>
        <p:spPr/>
        <p:txBody>
          <a:bodyPr/>
          <a:lstStyle/>
          <a:p>
            <a:r>
              <a:rPr lang="en-US" altLang="zh-CN" dirty="0"/>
              <a:t>2.3.4 </a:t>
            </a:r>
            <a:r>
              <a:rPr lang="zh-CN" altLang="en-US" dirty="0"/>
              <a:t>特征工程</a:t>
            </a:r>
            <a:r>
              <a:rPr lang="en-US" altLang="zh-CN" dirty="0"/>
              <a:t>:</a:t>
            </a:r>
            <a:r>
              <a:rPr lang="zh-CN" altLang="en-US" dirty="0"/>
              <a:t>选择表示数据的最好方式</a:t>
            </a:r>
          </a:p>
        </p:txBody>
      </p:sp>
      <p:sp>
        <p:nvSpPr>
          <p:cNvPr id="3" name="内容占位符 2">
            <a:extLst>
              <a:ext uri="{FF2B5EF4-FFF2-40B4-BE49-F238E27FC236}">
                <a16:creationId xmlns:a16="http://schemas.microsoft.com/office/drawing/2014/main" id="{B9655A1E-E942-49A4-B4B2-A40A7C11CA31}"/>
              </a:ext>
            </a:extLst>
          </p:cNvPr>
          <p:cNvSpPr>
            <a:spLocks noGrp="1"/>
          </p:cNvSpPr>
          <p:nvPr>
            <p:ph idx="1"/>
          </p:nvPr>
        </p:nvSpPr>
        <p:spPr/>
        <p:txBody>
          <a:bodyPr>
            <a:normAutofit/>
          </a:bodyPr>
          <a:lstStyle/>
          <a:p>
            <a:r>
              <a:rPr lang="zh-CN" altLang="en-US" dirty="0"/>
              <a:t>输入数据的表示方式会影响输出结果的准确度</a:t>
            </a:r>
            <a:r>
              <a:rPr lang="en-US" altLang="zh-CN" dirty="0"/>
              <a:t>.</a:t>
            </a:r>
          </a:p>
          <a:p>
            <a:r>
              <a:rPr lang="zh-CN" altLang="en-US" dirty="0"/>
              <a:t>类型值 </a:t>
            </a:r>
            <a:r>
              <a:rPr lang="en-US" altLang="zh-CN" dirty="0">
                <a:sym typeface="Wingdings" panose="05000000000000000000" pitchFamily="2" charset="2"/>
              </a:rPr>
              <a:t> </a:t>
            </a:r>
            <a:r>
              <a:rPr lang="zh-CN" altLang="en-US" dirty="0">
                <a:sym typeface="Wingdings" panose="05000000000000000000" pitchFamily="2" charset="2"/>
              </a:rPr>
              <a:t>数值型数据</a:t>
            </a:r>
            <a:r>
              <a:rPr lang="en-US" altLang="zh-CN" dirty="0">
                <a:sym typeface="Wingdings" panose="05000000000000000000" pitchFamily="2" charset="2"/>
              </a:rPr>
              <a:t>. </a:t>
            </a:r>
            <a:r>
              <a:rPr lang="zh-CN" altLang="en-US" dirty="0">
                <a:sym typeface="Wingdings" panose="05000000000000000000" pitchFamily="2" charset="2"/>
              </a:rPr>
              <a:t>例</a:t>
            </a:r>
            <a:r>
              <a:rPr lang="en-US" altLang="zh-CN" dirty="0">
                <a:sym typeface="Wingdings" panose="05000000000000000000" pitchFamily="2" charset="2"/>
              </a:rPr>
              <a:t>:</a:t>
            </a:r>
            <a:r>
              <a:rPr lang="zh-CN" altLang="en-US" dirty="0">
                <a:sym typeface="Wingdings" panose="05000000000000000000" pitchFamily="2" charset="2"/>
              </a:rPr>
              <a:t>电影类别</a:t>
            </a:r>
            <a:endParaRPr lang="en-US" altLang="zh-CN" dirty="0">
              <a:sym typeface="Wingdings" panose="05000000000000000000" pitchFamily="2" charset="2"/>
            </a:endParaRPr>
          </a:p>
          <a:p>
            <a:r>
              <a:rPr lang="zh-CN" altLang="en-US" dirty="0">
                <a:sym typeface="Wingdings" panose="05000000000000000000" pitchFamily="2" charset="2"/>
              </a:rPr>
              <a:t>时域数据 </a:t>
            </a:r>
            <a:r>
              <a:rPr lang="en-US" altLang="zh-CN" dirty="0">
                <a:sym typeface="Wingdings" panose="05000000000000000000" pitchFamily="2" charset="2"/>
              </a:rPr>
              <a:t> </a:t>
            </a:r>
            <a:r>
              <a:rPr lang="zh-CN" altLang="en-US" dirty="0">
                <a:sym typeface="Wingdings" panose="05000000000000000000" pitchFamily="2" charset="2"/>
              </a:rPr>
              <a:t>频域数据</a:t>
            </a:r>
            <a:r>
              <a:rPr lang="en-US" altLang="zh-CN" dirty="0">
                <a:sym typeface="Wingdings" panose="05000000000000000000" pitchFamily="2" charset="2"/>
              </a:rPr>
              <a:t>.  </a:t>
            </a:r>
            <a:r>
              <a:rPr lang="zh-CN" altLang="en-US" dirty="0">
                <a:sym typeface="Wingdings" panose="05000000000000000000" pitchFamily="2" charset="2"/>
              </a:rPr>
              <a:t>例</a:t>
            </a:r>
            <a:r>
              <a:rPr lang="en-US" altLang="zh-CN" dirty="0">
                <a:sym typeface="Wingdings" panose="05000000000000000000" pitchFamily="2" charset="2"/>
              </a:rPr>
              <a:t>: </a:t>
            </a:r>
            <a:r>
              <a:rPr lang="zh-CN" altLang="en-US" dirty="0">
                <a:sym typeface="Wingdings" panose="05000000000000000000" pitchFamily="2" charset="2"/>
              </a:rPr>
              <a:t>关联函数</a:t>
            </a:r>
            <a:r>
              <a:rPr lang="en-US" altLang="zh-CN" dirty="0">
                <a:sym typeface="Wingdings" panose="05000000000000000000" pitchFamily="2" charset="2"/>
              </a:rPr>
              <a:t></a:t>
            </a:r>
            <a:r>
              <a:rPr lang="zh-CN" altLang="en-US" dirty="0">
                <a:sym typeface="Wingdings" panose="05000000000000000000" pitchFamily="2" charset="2"/>
              </a:rPr>
              <a:t>光谱数据</a:t>
            </a:r>
            <a:r>
              <a:rPr lang="en-US" altLang="zh-CN" dirty="0">
                <a:sym typeface="Wingdings" panose="05000000000000000000" pitchFamily="2" charset="2"/>
              </a:rPr>
              <a:t>.</a:t>
            </a:r>
          </a:p>
          <a:p>
            <a:r>
              <a:rPr lang="zh-CN" altLang="en-US" dirty="0">
                <a:sym typeface="Wingdings" panose="05000000000000000000" pitchFamily="2" charset="2"/>
              </a:rPr>
              <a:t>固体物理中</a:t>
            </a:r>
            <a:r>
              <a:rPr lang="en-US" altLang="zh-CN" dirty="0">
                <a:sym typeface="Wingdings" panose="05000000000000000000" pitchFamily="2" charset="2"/>
              </a:rPr>
              <a:t>, </a:t>
            </a:r>
            <a:r>
              <a:rPr lang="zh-CN" altLang="en-US" dirty="0">
                <a:sym typeface="Wingdings" panose="05000000000000000000" pitchFamily="2" charset="2"/>
              </a:rPr>
              <a:t>晶格结构的传统表示方式</a:t>
            </a:r>
            <a:r>
              <a:rPr lang="en-US" altLang="zh-CN" dirty="0">
                <a:sym typeface="Wingdings" panose="05000000000000000000" pitchFamily="2" charset="2"/>
              </a:rPr>
              <a:t>(</a:t>
            </a:r>
            <a:r>
              <a:rPr lang="zh-CN" altLang="en-US" dirty="0">
                <a:sym typeface="Wingdings" panose="05000000000000000000" pitchFamily="2" charset="2"/>
              </a:rPr>
              <a:t>原子的平移矢量</a:t>
            </a:r>
            <a:r>
              <a:rPr lang="en-US" altLang="zh-CN" dirty="0">
                <a:sym typeface="Wingdings" panose="05000000000000000000" pitchFamily="2" charset="2"/>
              </a:rPr>
              <a:t>, fractional coordinates)</a:t>
            </a:r>
            <a:r>
              <a:rPr lang="zh-CN" altLang="en-US" dirty="0">
                <a:sym typeface="Wingdings" panose="05000000000000000000" pitchFamily="2" charset="2"/>
              </a:rPr>
              <a:t>对机器学习算法就不是最好的表示方式</a:t>
            </a:r>
            <a:r>
              <a:rPr lang="en-US" altLang="zh-CN" dirty="0">
                <a:sym typeface="Wingdings" panose="05000000000000000000" pitchFamily="2" charset="2"/>
              </a:rPr>
              <a:t>,</a:t>
            </a:r>
            <a:r>
              <a:rPr lang="zh-CN" altLang="en-US" dirty="0">
                <a:sym typeface="Wingdings" panose="05000000000000000000" pitchFamily="2" charset="2"/>
              </a:rPr>
              <a:t>因为一个晶格可以有无穷多种表示方式</a:t>
            </a:r>
            <a:r>
              <a:rPr lang="en-US" altLang="zh-CN" dirty="0">
                <a:sym typeface="Wingdings" panose="05000000000000000000" pitchFamily="2" charset="2"/>
              </a:rPr>
              <a:t>,</a:t>
            </a:r>
            <a:r>
              <a:rPr lang="zh-CN" altLang="en-US" dirty="0">
                <a:sym typeface="Wingdings" panose="05000000000000000000" pitchFamily="2" charset="2"/>
              </a:rPr>
              <a:t>对应无穷多的坐标系</a:t>
            </a:r>
            <a:r>
              <a:rPr lang="en-US" altLang="zh-CN" dirty="0">
                <a:sym typeface="Wingdings" panose="05000000000000000000" pitchFamily="2" charset="2"/>
              </a:rPr>
              <a:t>. </a:t>
            </a:r>
            <a:r>
              <a:rPr lang="zh-CN" altLang="en-US" dirty="0">
                <a:sym typeface="Wingdings" panose="05000000000000000000" pitchFamily="2" charset="2"/>
              </a:rPr>
              <a:t>如径向分布函数</a:t>
            </a:r>
            <a:r>
              <a:rPr lang="en-US" altLang="zh-CN" dirty="0">
                <a:sym typeface="Wingdings" panose="05000000000000000000" pitchFamily="2" charset="2"/>
              </a:rPr>
              <a:t>(RDF), </a:t>
            </a:r>
            <a:r>
              <a:rPr lang="zh-CN" altLang="en-US" dirty="0">
                <a:sym typeface="Wingdings" panose="05000000000000000000" pitchFamily="2" charset="2"/>
              </a:rPr>
              <a:t>沃罗诺伊镶嵌</a:t>
            </a:r>
            <a:r>
              <a:rPr lang="en-US" altLang="zh-CN" dirty="0">
                <a:sym typeface="Wingdings" panose="05000000000000000000" pitchFamily="2" charset="2"/>
              </a:rPr>
              <a:t>(Voronoi tessellations,</a:t>
            </a:r>
            <a:r>
              <a:rPr lang="zh-CN" altLang="en-US" dirty="0">
                <a:sym typeface="Wingdings" panose="05000000000000000000" pitchFamily="2" charset="2"/>
              </a:rPr>
              <a:t>一种空间分割方式</a:t>
            </a:r>
            <a:r>
              <a:rPr lang="en-US" altLang="zh-CN" dirty="0">
                <a:sym typeface="Wingdings" panose="05000000000000000000" pitchFamily="2" charset="2"/>
              </a:rPr>
              <a:t>)</a:t>
            </a:r>
            <a:r>
              <a:rPr lang="zh-CN" altLang="en-US" dirty="0">
                <a:sym typeface="Wingdings" panose="05000000000000000000" pitchFamily="2" charset="2"/>
              </a:rPr>
              <a:t>等就是更合适的表示方式</a:t>
            </a:r>
            <a:r>
              <a:rPr lang="en-US" altLang="zh-CN" dirty="0">
                <a:sym typeface="Wingdings" panose="05000000000000000000" pitchFamily="2" charset="2"/>
              </a:rPr>
              <a:t>. (</a:t>
            </a:r>
            <a:r>
              <a:rPr lang="zh-CN" altLang="en-US" dirty="0">
                <a:sym typeface="Wingdings" panose="05000000000000000000" pitchFamily="2" charset="2"/>
              </a:rPr>
              <a:t>计算化学种</a:t>
            </a:r>
            <a:r>
              <a:rPr lang="en-US" altLang="zh-CN" dirty="0">
                <a:sym typeface="Wingdings" panose="05000000000000000000" pitchFamily="2" charset="2"/>
              </a:rPr>
              <a:t>,</a:t>
            </a:r>
            <a:r>
              <a:rPr lang="en-US" altLang="zh-CN" dirty="0"/>
              <a:t>Voronoi cells defined by the positions of the nuclei in a molecule are used to compute </a:t>
            </a:r>
            <a:r>
              <a:rPr lang="en-US" altLang="zh-CN" dirty="0">
                <a:hlinkClick r:id="rId2" tooltip="Partial charge"/>
              </a:rPr>
              <a:t>atomic charges</a:t>
            </a:r>
            <a:r>
              <a:rPr lang="en-US" altLang="zh-CN" dirty="0"/>
              <a:t>. This is done using the </a:t>
            </a:r>
            <a:r>
              <a:rPr lang="en-US" altLang="zh-CN" dirty="0">
                <a:hlinkClick r:id="rId3" tooltip="Voronoi deformation density"/>
              </a:rPr>
              <a:t>Voronoi deformation density</a:t>
            </a:r>
            <a:r>
              <a:rPr lang="en-US" altLang="zh-CN" dirty="0"/>
              <a:t> method.</a:t>
            </a:r>
            <a:r>
              <a:rPr lang="en-US" altLang="zh-CN" dirty="0">
                <a:sym typeface="Wingdings" panose="05000000000000000000" pitchFamily="2" charset="2"/>
              </a:rPr>
              <a:t>)</a:t>
            </a:r>
          </a:p>
          <a:p>
            <a:endParaRPr lang="en-US" altLang="zh-CN" dirty="0">
              <a:sym typeface="Wingdings" panose="05000000000000000000" pitchFamily="2" charset="2"/>
            </a:endParaRPr>
          </a:p>
          <a:p>
            <a:pPr marL="0" indent="0">
              <a:buNone/>
            </a:pPr>
            <a:r>
              <a:rPr lang="en-US" altLang="zh-CN" dirty="0">
                <a:sym typeface="Wingdings" panose="05000000000000000000" pitchFamily="2" charset="2"/>
                <a:hlinkClick r:id="rId4"/>
              </a:rPr>
              <a:t>https://en.wikipedia.org/wiki/Voronoi_diagram</a:t>
            </a:r>
            <a:endParaRPr lang="en-US" altLang="zh-CN" dirty="0">
              <a:sym typeface="Wingdings" panose="05000000000000000000" pitchFamily="2" charset="2"/>
            </a:endParaRPr>
          </a:p>
          <a:p>
            <a:pPr marL="0" indent="0">
              <a:buNone/>
            </a:pPr>
            <a:endParaRPr lang="en-US" altLang="zh-CN" dirty="0">
              <a:sym typeface="Wingdings" panose="05000000000000000000" pitchFamily="2" charset="2"/>
            </a:endParaRPr>
          </a:p>
          <a:p>
            <a:pPr marL="0" indent="0">
              <a:buNone/>
            </a:pPr>
            <a:endParaRPr lang="en-US" altLang="zh-CN" dirty="0">
              <a:sym typeface="Wingdings" panose="05000000000000000000" pitchFamily="2" charset="2"/>
            </a:endParaRPr>
          </a:p>
          <a:p>
            <a:endParaRPr lang="zh-CN" altLang="en-US" dirty="0"/>
          </a:p>
        </p:txBody>
      </p:sp>
    </p:spTree>
    <p:extLst>
      <p:ext uri="{BB962C8B-B14F-4D97-AF65-F5344CB8AC3E}">
        <p14:creationId xmlns:p14="http://schemas.microsoft.com/office/powerpoint/2010/main" val="19352700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3F91E-F5B0-4A04-B064-D53BFBB11C0B}"/>
              </a:ext>
            </a:extLst>
          </p:cNvPr>
          <p:cNvSpPr>
            <a:spLocks noGrp="1"/>
          </p:cNvSpPr>
          <p:nvPr>
            <p:ph type="title"/>
          </p:nvPr>
        </p:nvSpPr>
        <p:spPr/>
        <p:txBody>
          <a:bodyPr/>
          <a:lstStyle/>
          <a:p>
            <a:r>
              <a:rPr lang="en-US" altLang="zh-CN" dirty="0"/>
              <a:t>2.3.5 </a:t>
            </a:r>
            <a:r>
              <a:rPr lang="zh-CN" altLang="en-US" dirty="0"/>
              <a:t>可选的机器学习算法</a:t>
            </a:r>
          </a:p>
        </p:txBody>
      </p:sp>
      <p:sp>
        <p:nvSpPr>
          <p:cNvPr id="3" name="内容占位符 2">
            <a:extLst>
              <a:ext uri="{FF2B5EF4-FFF2-40B4-BE49-F238E27FC236}">
                <a16:creationId xmlns:a16="http://schemas.microsoft.com/office/drawing/2014/main" id="{9F94091D-C9F7-4327-BADA-82FFCD776C04}"/>
              </a:ext>
            </a:extLst>
          </p:cNvPr>
          <p:cNvSpPr>
            <a:spLocks noGrp="1"/>
          </p:cNvSpPr>
          <p:nvPr>
            <p:ph idx="1"/>
          </p:nvPr>
        </p:nvSpPr>
        <p:spPr/>
        <p:txBody>
          <a:bodyPr/>
          <a:lstStyle/>
          <a:p>
            <a:r>
              <a:rPr lang="zh-CN" altLang="en-US" dirty="0"/>
              <a:t>朴素贝叶斯分类</a:t>
            </a:r>
            <a:r>
              <a:rPr lang="en-US" altLang="zh-CN" dirty="0"/>
              <a:t>(Naïve Bayes Classifiers)</a:t>
            </a:r>
            <a:r>
              <a:rPr lang="zh-CN" altLang="en-US" dirty="0"/>
              <a:t> </a:t>
            </a:r>
            <a:r>
              <a:rPr lang="en-US" altLang="zh-CN" dirty="0"/>
              <a:t>: </a:t>
            </a:r>
            <a:r>
              <a:rPr lang="zh-CN" altLang="en-US" dirty="0"/>
              <a:t>高斯贝叶斯</a:t>
            </a:r>
            <a:r>
              <a:rPr lang="en-US" altLang="zh-CN" dirty="0"/>
              <a:t>,</a:t>
            </a:r>
            <a:r>
              <a:rPr lang="zh-CN" altLang="en-US" dirty="0"/>
              <a:t>伯努利贝叶斯</a:t>
            </a:r>
            <a:r>
              <a:rPr lang="en-US" altLang="zh-CN" dirty="0"/>
              <a:t>, </a:t>
            </a:r>
            <a:r>
              <a:rPr lang="zh-CN" altLang="en-US" dirty="0"/>
              <a:t>多项式贝叶斯分类器等</a:t>
            </a:r>
            <a:endParaRPr lang="en-US" altLang="zh-CN" dirty="0"/>
          </a:p>
          <a:p>
            <a:r>
              <a:rPr lang="en-US" altLang="zh-CN" dirty="0"/>
              <a:t>K</a:t>
            </a:r>
            <a:r>
              <a:rPr lang="zh-CN" altLang="en-US" dirty="0"/>
              <a:t>近邻算法</a:t>
            </a:r>
            <a:r>
              <a:rPr lang="en-US" altLang="zh-CN" dirty="0"/>
              <a:t>(</a:t>
            </a:r>
            <a:r>
              <a:rPr lang="en-US" altLang="zh-CN" dirty="0" err="1"/>
              <a:t>kNN</a:t>
            </a:r>
            <a:r>
              <a:rPr lang="en-US" altLang="zh-CN" dirty="0"/>
              <a:t>): k</a:t>
            </a:r>
            <a:r>
              <a:rPr lang="zh-CN" altLang="en-US" dirty="0"/>
              <a:t>近邻分类</a:t>
            </a:r>
            <a:r>
              <a:rPr lang="en-US" altLang="zh-CN" dirty="0"/>
              <a:t>,k</a:t>
            </a:r>
            <a:r>
              <a:rPr lang="zh-CN" altLang="en-US" dirty="0"/>
              <a:t>近邻回归</a:t>
            </a:r>
            <a:endParaRPr lang="en-US" altLang="zh-CN" dirty="0"/>
          </a:p>
          <a:p>
            <a:r>
              <a:rPr lang="zh-CN" altLang="en-US" dirty="0"/>
              <a:t>线性模型</a:t>
            </a:r>
            <a:r>
              <a:rPr lang="en-US" altLang="zh-CN" dirty="0"/>
              <a:t>: </a:t>
            </a:r>
            <a:r>
              <a:rPr lang="zh-CN" altLang="en-US" dirty="0"/>
              <a:t>线性回归</a:t>
            </a:r>
            <a:r>
              <a:rPr lang="en-US" altLang="zh-CN" dirty="0"/>
              <a:t>, </a:t>
            </a:r>
            <a:r>
              <a:rPr lang="zh-CN" altLang="en-US" dirty="0"/>
              <a:t>线性分类</a:t>
            </a:r>
            <a:r>
              <a:rPr lang="en-US" altLang="zh-CN" dirty="0"/>
              <a:t>(</a:t>
            </a:r>
            <a:r>
              <a:rPr lang="zh-CN" altLang="en-US" dirty="0"/>
              <a:t>线性</a:t>
            </a:r>
            <a:r>
              <a:rPr lang="en-US" altLang="zh-CN" dirty="0"/>
              <a:t>SVC, </a:t>
            </a:r>
            <a:r>
              <a:rPr lang="zh-CN" altLang="en-US" dirty="0"/>
              <a:t>逻辑回归等</a:t>
            </a:r>
            <a:r>
              <a:rPr lang="en-US" altLang="zh-CN" dirty="0"/>
              <a:t>)</a:t>
            </a:r>
          </a:p>
          <a:p>
            <a:r>
              <a:rPr lang="zh-CN" altLang="en-US" dirty="0"/>
              <a:t>决策树</a:t>
            </a:r>
            <a:r>
              <a:rPr lang="en-US" altLang="zh-CN" dirty="0"/>
              <a:t>(</a:t>
            </a:r>
            <a:r>
              <a:rPr lang="zh-CN" altLang="en-US" dirty="0"/>
              <a:t>随机森林算法</a:t>
            </a:r>
            <a:r>
              <a:rPr lang="en-US" altLang="zh-CN" dirty="0"/>
              <a:t>)</a:t>
            </a:r>
          </a:p>
          <a:p>
            <a:r>
              <a:rPr lang="en-US" altLang="zh-CN" dirty="0"/>
              <a:t>Kernel</a:t>
            </a:r>
            <a:r>
              <a:rPr lang="zh-CN" altLang="en-US" dirty="0"/>
              <a:t>算法</a:t>
            </a:r>
            <a:r>
              <a:rPr lang="en-US" altLang="zh-CN" dirty="0"/>
              <a:t>: </a:t>
            </a:r>
            <a:r>
              <a:rPr lang="zh-CN" altLang="en-US" dirty="0"/>
              <a:t>支持向量机和</a:t>
            </a:r>
            <a:r>
              <a:rPr lang="en-US" altLang="zh-CN" dirty="0"/>
              <a:t>Kernel</a:t>
            </a:r>
            <a:r>
              <a:rPr lang="zh-CN" altLang="en-US" dirty="0"/>
              <a:t>岭回归</a:t>
            </a:r>
            <a:r>
              <a:rPr lang="en-US" altLang="zh-CN" dirty="0"/>
              <a:t>. Kernel</a:t>
            </a:r>
            <a:r>
              <a:rPr lang="zh-CN" altLang="en-US" dirty="0"/>
              <a:t>指的是一个</a:t>
            </a:r>
            <a:r>
              <a:rPr lang="en-US" altLang="zh-CN" dirty="0"/>
              <a:t>Kernel</a:t>
            </a:r>
            <a:r>
              <a:rPr lang="zh-CN" altLang="en-US" dirty="0"/>
              <a:t>函数</a:t>
            </a:r>
            <a:r>
              <a:rPr lang="en-US" altLang="zh-CN" dirty="0"/>
              <a:t>, </a:t>
            </a:r>
            <a:r>
              <a:rPr lang="zh-CN" altLang="en-US" dirty="0"/>
              <a:t>它把一个输入数据变为高维的数据</a:t>
            </a:r>
            <a:r>
              <a:rPr lang="en-US" altLang="zh-CN" dirty="0"/>
              <a:t>,</a:t>
            </a:r>
            <a:r>
              <a:rPr lang="zh-CN" altLang="en-US" dirty="0"/>
              <a:t>使得我们对数据的处理变得容易</a:t>
            </a:r>
            <a:r>
              <a:rPr lang="en-US" altLang="zh-CN" dirty="0"/>
              <a:t>.</a:t>
            </a:r>
          </a:p>
          <a:p>
            <a:r>
              <a:rPr lang="zh-CN" altLang="en-US" dirty="0"/>
              <a:t>人工神经网络和深度神经网络</a:t>
            </a:r>
          </a:p>
        </p:txBody>
      </p:sp>
    </p:spTree>
    <p:extLst>
      <p:ext uri="{BB962C8B-B14F-4D97-AF65-F5344CB8AC3E}">
        <p14:creationId xmlns:p14="http://schemas.microsoft.com/office/powerpoint/2010/main" val="3590841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7FD3B-FB4F-443B-B525-24022386A27D}"/>
              </a:ext>
            </a:extLst>
          </p:cNvPr>
          <p:cNvSpPr>
            <a:spLocks noGrp="1"/>
          </p:cNvSpPr>
          <p:nvPr>
            <p:ph type="title"/>
          </p:nvPr>
        </p:nvSpPr>
        <p:spPr/>
        <p:txBody>
          <a:bodyPr/>
          <a:lstStyle/>
          <a:p>
            <a:r>
              <a:rPr lang="en-US" altLang="zh-CN" dirty="0"/>
              <a:t>2.3.6 </a:t>
            </a:r>
            <a:r>
              <a:rPr lang="zh-CN" altLang="en-US" dirty="0"/>
              <a:t>机器学习算法对科学方法的促进作用</a:t>
            </a:r>
          </a:p>
        </p:txBody>
      </p:sp>
      <p:sp>
        <p:nvSpPr>
          <p:cNvPr id="3" name="内容占位符 2">
            <a:extLst>
              <a:ext uri="{FF2B5EF4-FFF2-40B4-BE49-F238E27FC236}">
                <a16:creationId xmlns:a16="http://schemas.microsoft.com/office/drawing/2014/main" id="{5EC3980A-BCB5-4241-B01A-9C4BB37A81D3}"/>
              </a:ext>
            </a:extLst>
          </p:cNvPr>
          <p:cNvSpPr>
            <a:spLocks noGrp="1"/>
          </p:cNvSpPr>
          <p:nvPr>
            <p:ph idx="1"/>
          </p:nvPr>
        </p:nvSpPr>
        <p:spPr/>
        <p:txBody>
          <a:bodyPr>
            <a:normAutofit/>
          </a:bodyPr>
          <a:lstStyle/>
          <a:p>
            <a:r>
              <a:rPr lang="zh-CN" altLang="en-US" dirty="0"/>
              <a:t>人们把机器学习算法应用到材料科学来研究材料的</a:t>
            </a:r>
            <a:r>
              <a:rPr lang="en-US" altLang="zh-CN" dirty="0"/>
              <a:t>"</a:t>
            </a:r>
            <a:r>
              <a:rPr lang="zh-CN" altLang="en-US" dirty="0"/>
              <a:t>结构</a:t>
            </a:r>
            <a:r>
              <a:rPr lang="en-US" altLang="zh-CN" dirty="0"/>
              <a:t>--</a:t>
            </a:r>
            <a:r>
              <a:rPr lang="zh-CN" altLang="en-US" dirty="0"/>
              <a:t>功能</a:t>
            </a:r>
            <a:r>
              <a:rPr lang="en-US" altLang="zh-CN" dirty="0"/>
              <a:t>"</a:t>
            </a:r>
            <a:r>
              <a:rPr lang="zh-CN" altLang="en-US" dirty="0"/>
              <a:t>对应关系</a:t>
            </a:r>
            <a:r>
              <a:rPr lang="en-US" altLang="zh-CN" dirty="0"/>
              <a:t>;</a:t>
            </a:r>
          </a:p>
          <a:p>
            <a:pPr marL="0" indent="0">
              <a:buNone/>
            </a:pPr>
            <a:r>
              <a:rPr lang="en-US" altLang="zh-CN" dirty="0"/>
              <a:t>K. Butler et.al., </a:t>
            </a:r>
            <a:r>
              <a:rPr lang="en-US" altLang="zh-CN" b="1" dirty="0"/>
              <a:t>Nature</a:t>
            </a:r>
            <a:r>
              <a:rPr lang="en-US" altLang="zh-CN" dirty="0"/>
              <a:t>, 2018, 559, 547</a:t>
            </a:r>
          </a:p>
          <a:p>
            <a:r>
              <a:rPr lang="zh-CN" altLang="en-US" dirty="0"/>
              <a:t>在高分子物理化学中</a:t>
            </a:r>
            <a:r>
              <a:rPr lang="en-US" altLang="zh-CN" dirty="0"/>
              <a:t>, </a:t>
            </a:r>
            <a:r>
              <a:rPr lang="zh-CN" altLang="en-US" dirty="0"/>
              <a:t>研究多尺度下高分子的结构和力学机制</a:t>
            </a:r>
            <a:r>
              <a:rPr lang="en-US" altLang="zh-CN" dirty="0"/>
              <a:t>;</a:t>
            </a:r>
          </a:p>
          <a:p>
            <a:r>
              <a:rPr lang="zh-CN" altLang="en-US" dirty="0"/>
              <a:t>在粒子物理中</a:t>
            </a:r>
            <a:r>
              <a:rPr lang="en-US" altLang="zh-CN" dirty="0"/>
              <a:t>,</a:t>
            </a:r>
            <a:r>
              <a:rPr lang="zh-CN" altLang="en-US" dirty="0"/>
              <a:t>发现新的粒子</a:t>
            </a:r>
            <a:endParaRPr lang="en-US" altLang="zh-CN" dirty="0"/>
          </a:p>
          <a:p>
            <a:r>
              <a:rPr lang="zh-CN" altLang="en-US" dirty="0"/>
              <a:t>在天文学中</a:t>
            </a:r>
            <a:r>
              <a:rPr lang="en-US" altLang="zh-CN" dirty="0"/>
              <a:t>,</a:t>
            </a:r>
            <a:r>
              <a:rPr lang="zh-CN" altLang="en-US" dirty="0"/>
              <a:t>发现新的天体</a:t>
            </a:r>
            <a:endParaRPr lang="en-US" altLang="zh-CN" dirty="0"/>
          </a:p>
          <a:p>
            <a:r>
              <a:rPr lang="zh-CN" altLang="en-US" dirty="0"/>
              <a:t>在化学中寻找最高效的化学反应</a:t>
            </a:r>
            <a:r>
              <a:rPr lang="en-US" altLang="zh-CN" dirty="0"/>
              <a:t>,</a:t>
            </a:r>
            <a:r>
              <a:rPr lang="zh-CN" altLang="en-US" dirty="0"/>
              <a:t>预测化学反应的产物以及预测晶体制备策略</a:t>
            </a:r>
            <a:endParaRPr lang="en-US" altLang="zh-CN" dirty="0"/>
          </a:p>
          <a:p>
            <a:pPr marL="0" lvl="0" indent="0" defTabSz="914400" eaLnBrk="0" fontAlgn="base" hangingPunct="0">
              <a:spcBef>
                <a:spcPct val="0"/>
              </a:spcBef>
              <a:spcAft>
                <a:spcPct val="0"/>
              </a:spcAft>
              <a:buClrTx/>
              <a:buNone/>
            </a:pPr>
            <a:r>
              <a:rPr lang="zh-CN" altLang="zh-CN" dirty="0">
                <a:solidFill>
                  <a:srgbClr val="333333"/>
                </a:solidFill>
                <a:latin typeface="Open Sans" panose="020B0606030504020204" pitchFamily="34" charset="0"/>
                <a:cs typeface="Open Sans" panose="020B0606030504020204" pitchFamily="34" charset="0"/>
              </a:rPr>
              <a:t> P. Raccuglia, </a:t>
            </a:r>
            <a:r>
              <a:rPr lang="en-US" altLang="zh-CN" dirty="0">
                <a:solidFill>
                  <a:srgbClr val="333333"/>
                </a:solidFill>
                <a:latin typeface="Open Sans" panose="020B0606030504020204" pitchFamily="34" charset="0"/>
                <a:cs typeface="Open Sans" panose="020B0606030504020204" pitchFamily="34" charset="0"/>
              </a:rPr>
              <a:t>et.al.,</a:t>
            </a:r>
            <a:r>
              <a:rPr lang="zh-CN" altLang="zh-CN" dirty="0">
                <a:solidFill>
                  <a:srgbClr val="333333"/>
                </a:solidFill>
                <a:latin typeface="Open Sans" panose="020B0606030504020204" pitchFamily="34" charset="0"/>
                <a:cs typeface="Open Sans" panose="020B0606030504020204" pitchFamily="34" charset="0"/>
              </a:rPr>
              <a:t> </a:t>
            </a:r>
            <a:r>
              <a:rPr lang="zh-CN" altLang="zh-CN" i="1" dirty="0">
                <a:solidFill>
                  <a:srgbClr val="333333"/>
                </a:solidFill>
                <a:latin typeface="Open Sans" panose="020B0606030504020204" pitchFamily="34" charset="0"/>
                <a:cs typeface="Open Sans" panose="020B0606030504020204" pitchFamily="34" charset="0"/>
              </a:rPr>
              <a:t>Machine-learning-assisted materials discovery </a:t>
            </a:r>
            <a:endParaRPr lang="en-US" altLang="zh-CN" i="1" dirty="0">
              <a:solidFill>
                <a:srgbClr val="333333"/>
              </a:solidFill>
              <a:latin typeface="Open Sans" panose="020B0606030504020204" pitchFamily="34" charset="0"/>
              <a:cs typeface="Open Sans" panose="020B0606030504020204" pitchFamily="34" charset="0"/>
            </a:endParaRPr>
          </a:p>
          <a:p>
            <a:pPr marL="0" lvl="0" indent="0" defTabSz="914400" eaLnBrk="0" fontAlgn="base" hangingPunct="0">
              <a:spcBef>
                <a:spcPct val="0"/>
              </a:spcBef>
              <a:spcAft>
                <a:spcPct val="0"/>
              </a:spcAft>
              <a:buClrTx/>
              <a:buNone/>
            </a:pPr>
            <a:r>
              <a:rPr lang="zh-CN" altLang="zh-CN" i="1" dirty="0">
                <a:solidFill>
                  <a:srgbClr val="333333"/>
                </a:solidFill>
                <a:latin typeface="Open Sans" panose="020B0606030504020204" pitchFamily="34" charset="0"/>
                <a:cs typeface="Open Sans" panose="020B0606030504020204" pitchFamily="34" charset="0"/>
              </a:rPr>
              <a:t>using failed experiments</a:t>
            </a:r>
            <a:r>
              <a:rPr lang="zh-CN" altLang="zh-CN" dirty="0">
                <a:solidFill>
                  <a:srgbClr val="333333"/>
                </a:solidFill>
                <a:latin typeface="Open Sans" panose="020B0606030504020204" pitchFamily="34" charset="0"/>
                <a:cs typeface="Open Sans" panose="020B0606030504020204" pitchFamily="34" charset="0"/>
              </a:rPr>
              <a:t>. </a:t>
            </a:r>
            <a:r>
              <a:rPr lang="zh-CN" altLang="zh-CN" b="1" dirty="0">
                <a:solidFill>
                  <a:srgbClr val="333333"/>
                </a:solidFill>
                <a:latin typeface="Open Sans" panose="020B0606030504020204" pitchFamily="34" charset="0"/>
                <a:cs typeface="Open Sans" panose="020B0606030504020204" pitchFamily="34" charset="0"/>
              </a:rPr>
              <a:t>Nature</a:t>
            </a:r>
            <a:r>
              <a:rPr lang="zh-CN" altLang="zh-CN" dirty="0">
                <a:solidFill>
                  <a:srgbClr val="333333"/>
                </a:solidFill>
                <a:latin typeface="Open Sans" panose="020B0606030504020204" pitchFamily="34" charset="0"/>
                <a:cs typeface="Open Sans" panose="020B0606030504020204" pitchFamily="34" charset="0"/>
              </a:rPr>
              <a:t>,  2016 , 533 (7601) :73</a:t>
            </a:r>
            <a:r>
              <a:rPr lang="en-US" altLang="zh-CN" dirty="0">
                <a:solidFill>
                  <a:srgbClr val="333333"/>
                </a:solidFill>
                <a:latin typeface="Open Sans" panose="020B0606030504020204" pitchFamily="34" charset="0"/>
                <a:cs typeface="Open Sans" panose="020B0606030504020204" pitchFamily="34" charset="0"/>
              </a:rPr>
              <a:t>; </a:t>
            </a:r>
            <a:r>
              <a:rPr lang="zh-CN" altLang="zh-CN" dirty="0">
                <a:solidFill>
                  <a:srgbClr val="4183C4"/>
                </a:solidFill>
                <a:latin typeface="Open Sans" panose="020B0606030504020204" pitchFamily="34" charset="0"/>
                <a:cs typeface="Open Sans" panose="020B0606030504020204" pitchFamily="34" charset="0"/>
                <a:hlinkClick r:id="rId2"/>
              </a:rPr>
              <a:t>http://darkreactions.haverford.edu/</a:t>
            </a:r>
            <a:endParaRPr lang="en-US" altLang="zh-CN" dirty="0"/>
          </a:p>
          <a:p>
            <a:r>
              <a:rPr lang="zh-CN" altLang="en-US" dirty="0"/>
              <a:t>生物信息学中的基因序列分析</a:t>
            </a:r>
            <a:r>
              <a:rPr lang="en-US" altLang="zh-CN" dirty="0"/>
              <a:t> (DNA</a:t>
            </a:r>
            <a:r>
              <a:rPr lang="zh-CN" altLang="en-US" dirty="0"/>
              <a:t>序列编码特征分析</a:t>
            </a:r>
            <a:r>
              <a:rPr lang="en-US" altLang="zh-CN" dirty="0"/>
              <a:t>, </a:t>
            </a:r>
            <a:r>
              <a:rPr lang="zh-CN" altLang="en-US" dirty="0"/>
              <a:t>发现模式</a:t>
            </a:r>
            <a:r>
              <a:rPr lang="en-US" altLang="zh-CN" dirty="0"/>
              <a:t>—</a:t>
            </a:r>
            <a:r>
              <a:rPr lang="zh-CN" altLang="en-US" dirty="0"/>
              <a:t>功能对应关系等</a:t>
            </a:r>
            <a:r>
              <a:rPr lang="en-US" altLang="zh-CN" dirty="0"/>
              <a:t>)</a:t>
            </a:r>
          </a:p>
          <a:p>
            <a:endParaRPr lang="en-US" altLang="zh-CN" dirty="0"/>
          </a:p>
          <a:p>
            <a:pPr marL="0" indent="0">
              <a:buNone/>
            </a:pPr>
            <a:endParaRPr lang="en-US" altLang="zh-CN" dirty="0"/>
          </a:p>
        </p:txBody>
      </p:sp>
    </p:spTree>
    <p:extLst>
      <p:ext uri="{BB962C8B-B14F-4D97-AF65-F5344CB8AC3E}">
        <p14:creationId xmlns:p14="http://schemas.microsoft.com/office/powerpoint/2010/main" val="27434515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491B121-12B5-4977-A064-636AB0B9B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ED033F57-8A2E-46A2-B48E-1284A6F08196}"/>
              </a:ext>
            </a:extLst>
          </p:cNvPr>
          <p:cNvSpPr>
            <a:spLocks noGrp="1"/>
          </p:cNvSpPr>
          <p:nvPr>
            <p:ph type="title"/>
          </p:nvPr>
        </p:nvSpPr>
        <p:spPr>
          <a:xfrm>
            <a:off x="649224" y="645106"/>
            <a:ext cx="6574536" cy="1259894"/>
          </a:xfrm>
        </p:spPr>
        <p:txBody>
          <a:bodyPr>
            <a:normAutofit/>
          </a:bodyPr>
          <a:lstStyle/>
          <a:p>
            <a:r>
              <a:rPr lang="en-US" altLang="zh-CN" b="1" dirty="0"/>
              <a:t>2.4 </a:t>
            </a:r>
            <a:r>
              <a:rPr lang="zh-CN" altLang="en-US" b="1" dirty="0"/>
              <a:t>约束问题</a:t>
            </a:r>
            <a:r>
              <a:rPr lang="en-US" altLang="zh-CN" dirty="0"/>
              <a:t>(constraint satisfaction problem)</a:t>
            </a:r>
            <a:endParaRPr lang="zh-CN" altLang="en-US" dirty="0"/>
          </a:p>
        </p:txBody>
      </p:sp>
      <p:sp>
        <p:nvSpPr>
          <p:cNvPr id="12" name="Rectangle 11">
            <a:extLst>
              <a:ext uri="{FF2B5EF4-FFF2-40B4-BE49-F238E27FC236}">
                <a16:creationId xmlns:a16="http://schemas.microsoft.com/office/drawing/2014/main" id="{2ED05F70-AB3E-4472-B26B-EFE6A5A59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内容占位符 2">
            <a:extLst>
              <a:ext uri="{FF2B5EF4-FFF2-40B4-BE49-F238E27FC236}">
                <a16:creationId xmlns:a16="http://schemas.microsoft.com/office/drawing/2014/main" id="{8249A11C-54CC-4508-B8B8-9351FC99BFF1}"/>
              </a:ext>
            </a:extLst>
          </p:cNvPr>
          <p:cNvSpPr>
            <a:spLocks noGrp="1"/>
          </p:cNvSpPr>
          <p:nvPr>
            <p:ph idx="1"/>
          </p:nvPr>
        </p:nvSpPr>
        <p:spPr>
          <a:xfrm>
            <a:off x="649224" y="2133600"/>
            <a:ext cx="6574535" cy="3759253"/>
          </a:xfrm>
        </p:spPr>
        <p:txBody>
          <a:bodyPr>
            <a:normAutofit/>
          </a:bodyPr>
          <a:lstStyle/>
          <a:p>
            <a:r>
              <a:rPr lang="zh-CN" altLang="en-US" dirty="0"/>
              <a:t>约束问题，属搜索问题，它不关注搜索的路径，只关心目标</a:t>
            </a:r>
            <a:r>
              <a:rPr lang="en-US" altLang="zh-CN" dirty="0"/>
              <a:t>.</a:t>
            </a:r>
            <a:r>
              <a:rPr lang="zh-CN" altLang="en-US" dirty="0"/>
              <a:t>例如解一个游戏</a:t>
            </a:r>
            <a:r>
              <a:rPr lang="en-US" altLang="zh-CN" dirty="0"/>
              <a:t>. </a:t>
            </a:r>
            <a:r>
              <a:rPr lang="zh-CN" altLang="en-US" dirty="0"/>
              <a:t>一般地，问题用变量来表示，而不是用态来表示．约束问题的典型例子是数独游戏</a:t>
            </a:r>
            <a:r>
              <a:rPr lang="en-US" altLang="zh-CN" dirty="0"/>
              <a:t>(Sudoku) .</a:t>
            </a:r>
          </a:p>
          <a:p>
            <a:r>
              <a:rPr lang="zh-CN" altLang="en-US" dirty="0"/>
              <a:t>在</a:t>
            </a:r>
            <a:r>
              <a:rPr lang="en-US" altLang="zh-CN" dirty="0"/>
              <a:t>9</a:t>
            </a:r>
            <a:r>
              <a:rPr lang="zh-CN" altLang="en-US" dirty="0"/>
              <a:t>行</a:t>
            </a:r>
            <a:r>
              <a:rPr lang="en-US" altLang="zh-CN" dirty="0"/>
              <a:t>9</a:t>
            </a:r>
            <a:r>
              <a:rPr lang="zh-CN" altLang="en-US" dirty="0"/>
              <a:t>列的格子盘中，横向一排格子我们称为一行，纵向的一排格子称为一列．要达到的目标是各行的数字都只能取从１到</a:t>
            </a:r>
            <a:r>
              <a:rPr lang="en-US" altLang="zh-CN" dirty="0"/>
              <a:t>9</a:t>
            </a:r>
            <a:r>
              <a:rPr lang="zh-CN" altLang="en-US" dirty="0"/>
              <a:t>的数字，各列亦如此，且在９个３</a:t>
            </a:r>
            <a:r>
              <a:rPr lang="en-US" altLang="zh-CN" dirty="0"/>
              <a:t>X</a:t>
            </a:r>
            <a:r>
              <a:rPr lang="zh-CN" altLang="en-US" dirty="0"/>
              <a:t>３的小九格的数字也只能是从</a:t>
            </a:r>
            <a:r>
              <a:rPr lang="en-US" altLang="zh-CN" dirty="0"/>
              <a:t>1</a:t>
            </a:r>
            <a:r>
              <a:rPr lang="zh-CN" altLang="en-US" dirty="0"/>
              <a:t>到</a:t>
            </a:r>
            <a:r>
              <a:rPr lang="en-US" altLang="zh-CN" dirty="0"/>
              <a:t>9</a:t>
            </a:r>
            <a:r>
              <a:rPr lang="zh-CN" altLang="en-US" dirty="0"/>
              <a:t>的不重复数字．你可表示这个问题为一个</a:t>
            </a:r>
            <a:r>
              <a:rPr lang="en-US" altLang="zh-CN" dirty="0"/>
              <a:t>CSP</a:t>
            </a:r>
            <a:r>
              <a:rPr lang="zh-CN" altLang="en-US" dirty="0"/>
              <a:t>．每个格子可视为一个变量．加在这些变量上的约束条件就是所有</a:t>
            </a:r>
            <a:r>
              <a:rPr lang="en-US" altLang="zh-CN" dirty="0"/>
              <a:t>3X3</a:t>
            </a:r>
            <a:r>
              <a:rPr lang="zh-CN" altLang="en-US" dirty="0"/>
              <a:t>格子内，所有行，所有列中的数字都只能是从</a:t>
            </a:r>
            <a:r>
              <a:rPr lang="en-US" altLang="zh-CN" dirty="0"/>
              <a:t>1</a:t>
            </a:r>
            <a:r>
              <a:rPr lang="zh-CN" altLang="en-US" dirty="0"/>
              <a:t>到</a:t>
            </a:r>
            <a:r>
              <a:rPr lang="en-US" altLang="zh-CN" dirty="0"/>
              <a:t>9</a:t>
            </a:r>
            <a:r>
              <a:rPr lang="zh-CN" altLang="en-US" dirty="0"/>
              <a:t>的不重复数字．问题的解就是去寻找为变量赋值的方法，以满足这些约束条件．</a:t>
            </a:r>
            <a:endParaRPr lang="en-US" altLang="zh-CN" dirty="0"/>
          </a:p>
          <a:p>
            <a:r>
              <a:rPr lang="en-US" altLang="zh-CN" dirty="0"/>
              <a:t>http://www.cn.sudokupuzzle.org/</a:t>
            </a:r>
            <a:endParaRPr lang="zh-CN" altLang="en-US" dirty="0"/>
          </a:p>
        </p:txBody>
      </p:sp>
      <p:pic>
        <p:nvPicPr>
          <p:cNvPr id="5" name="图片 4" descr="图片包含 纵横字谜, 文字&#10;&#10;已生成极高可信度的说明">
            <a:extLst>
              <a:ext uri="{FF2B5EF4-FFF2-40B4-BE49-F238E27FC236}">
                <a16:creationId xmlns:a16="http://schemas.microsoft.com/office/drawing/2014/main" id="{A2687D14-7670-4FBC-B0D1-DAE2B786BA6E}"/>
              </a:ext>
            </a:extLst>
          </p:cNvPr>
          <p:cNvPicPr>
            <a:picLocks noChangeAspect="1"/>
          </p:cNvPicPr>
          <p:nvPr/>
        </p:nvPicPr>
        <p:blipFill>
          <a:blip r:embed="rId2"/>
          <a:stretch>
            <a:fillRect/>
          </a:stretch>
        </p:blipFill>
        <p:spPr>
          <a:xfrm>
            <a:off x="7562088" y="1371153"/>
            <a:ext cx="3981455" cy="3795653"/>
          </a:xfrm>
          <a:prstGeom prst="rect">
            <a:avLst/>
          </a:prstGeom>
        </p:spPr>
      </p:pic>
      <p:sp>
        <p:nvSpPr>
          <p:cNvPr id="14" name="Freeform 11">
            <a:extLst>
              <a:ext uri="{FF2B5EF4-FFF2-40B4-BE49-F238E27FC236}">
                <a16:creationId xmlns:a16="http://schemas.microsoft.com/office/drawing/2014/main" id="{21F6BE39-9E37-45F0-B10C-92305CFB7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8412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A02264-0AAE-4CA1-909E-D2E93D3A9913}"/>
              </a:ext>
            </a:extLst>
          </p:cNvPr>
          <p:cNvSpPr>
            <a:spLocks noGrp="1"/>
          </p:cNvSpPr>
          <p:nvPr>
            <p:ph type="title"/>
          </p:nvPr>
        </p:nvSpPr>
        <p:spPr>
          <a:xfrm>
            <a:off x="1687669" y="624110"/>
            <a:ext cx="5051061" cy="1280890"/>
          </a:xfrm>
        </p:spPr>
        <p:txBody>
          <a:bodyPr>
            <a:normAutofit/>
          </a:bodyPr>
          <a:lstStyle/>
          <a:p>
            <a:r>
              <a:rPr lang="en-US" altLang="zh-CN" sz="3200" b="1" dirty="0"/>
              <a:t>1.0 </a:t>
            </a:r>
            <a:r>
              <a:rPr lang="zh-CN" altLang="en-US" sz="3200" b="1" dirty="0"/>
              <a:t>人工智能的应用范围</a:t>
            </a:r>
          </a:p>
        </p:txBody>
      </p:sp>
      <p:sp>
        <p:nvSpPr>
          <p:cNvPr id="3" name="内容占位符 2">
            <a:extLst>
              <a:ext uri="{FF2B5EF4-FFF2-40B4-BE49-F238E27FC236}">
                <a16:creationId xmlns:a16="http://schemas.microsoft.com/office/drawing/2014/main" id="{18CBE67D-14D8-40B8-9C3C-8DBADF25A53A}"/>
              </a:ext>
            </a:extLst>
          </p:cNvPr>
          <p:cNvSpPr>
            <a:spLocks noGrp="1"/>
          </p:cNvSpPr>
          <p:nvPr>
            <p:ph idx="1"/>
          </p:nvPr>
        </p:nvSpPr>
        <p:spPr>
          <a:xfrm>
            <a:off x="1683956" y="2133600"/>
            <a:ext cx="4140772" cy="3777622"/>
          </a:xfrm>
        </p:spPr>
        <p:txBody>
          <a:bodyPr>
            <a:normAutofit fontScale="92500" lnSpcReduction="20000"/>
          </a:bodyPr>
          <a:lstStyle/>
          <a:p>
            <a:r>
              <a:rPr lang="zh-CN" altLang="en-US" sz="1600" dirty="0">
                <a:solidFill>
                  <a:srgbClr val="000000"/>
                </a:solidFill>
              </a:rPr>
              <a:t>人工智能</a:t>
            </a:r>
            <a:r>
              <a:rPr lang="en-US" altLang="zh-CN" sz="1600" dirty="0">
                <a:solidFill>
                  <a:srgbClr val="000000"/>
                </a:solidFill>
              </a:rPr>
              <a:t>(Artificial </a:t>
            </a:r>
            <a:r>
              <a:rPr lang="en-US" altLang="zh-CN" sz="1600" dirty="0" err="1">
                <a:solidFill>
                  <a:srgbClr val="000000"/>
                </a:solidFill>
              </a:rPr>
              <a:t>Intellegence</a:t>
            </a:r>
            <a:r>
              <a:rPr lang="en-US" altLang="zh-CN" sz="1600" dirty="0">
                <a:solidFill>
                  <a:srgbClr val="000000"/>
                </a:solidFill>
              </a:rPr>
              <a:t>, AI)</a:t>
            </a:r>
            <a:r>
              <a:rPr lang="zh-CN" altLang="en-US" sz="1600" dirty="0">
                <a:solidFill>
                  <a:srgbClr val="000000"/>
                </a:solidFill>
              </a:rPr>
              <a:t>包含什么</a:t>
            </a:r>
            <a:r>
              <a:rPr lang="en-US" altLang="zh-CN" sz="1600" dirty="0">
                <a:solidFill>
                  <a:srgbClr val="000000"/>
                </a:solidFill>
              </a:rPr>
              <a:t>? </a:t>
            </a:r>
            <a:r>
              <a:rPr lang="zh-CN" altLang="en-US" sz="1600" dirty="0">
                <a:solidFill>
                  <a:srgbClr val="000000"/>
                </a:solidFill>
              </a:rPr>
              <a:t>用</a:t>
            </a:r>
            <a:r>
              <a:rPr lang="en-US" altLang="zh-CN" sz="1600" dirty="0">
                <a:solidFill>
                  <a:srgbClr val="000000"/>
                </a:solidFill>
              </a:rPr>
              <a:t>AI</a:t>
            </a:r>
            <a:r>
              <a:rPr lang="zh-CN" altLang="en-US" sz="1600" dirty="0">
                <a:solidFill>
                  <a:srgbClr val="000000"/>
                </a:solidFill>
              </a:rPr>
              <a:t>可以做什么？</a:t>
            </a:r>
            <a:endParaRPr lang="en-US" altLang="zh-CN" sz="1600" dirty="0">
              <a:solidFill>
                <a:srgbClr val="000000"/>
              </a:solidFill>
            </a:endParaRPr>
          </a:p>
          <a:p>
            <a:r>
              <a:rPr lang="zh-CN" altLang="en-US" sz="1600" dirty="0">
                <a:solidFill>
                  <a:srgbClr val="000000"/>
                </a:solidFill>
              </a:rPr>
              <a:t>人工智能的历史，</a:t>
            </a:r>
            <a:endParaRPr lang="en-US" altLang="zh-CN" sz="1600" dirty="0">
              <a:solidFill>
                <a:srgbClr val="000000"/>
              </a:solidFill>
            </a:endParaRPr>
          </a:p>
          <a:p>
            <a:r>
              <a:rPr lang="zh-CN" altLang="en-US" sz="1600" dirty="0">
                <a:solidFill>
                  <a:srgbClr val="000000"/>
                </a:solidFill>
              </a:rPr>
              <a:t>搜索算法的建立，</a:t>
            </a:r>
            <a:endParaRPr lang="en-US" altLang="zh-CN" sz="1600" dirty="0">
              <a:solidFill>
                <a:srgbClr val="000000"/>
              </a:solidFill>
            </a:endParaRPr>
          </a:p>
          <a:p>
            <a:r>
              <a:rPr lang="zh-CN" altLang="en-US" sz="1600" dirty="0">
                <a:solidFill>
                  <a:srgbClr val="000000"/>
                </a:solidFill>
              </a:rPr>
              <a:t>设计游戏</a:t>
            </a:r>
            <a:r>
              <a:rPr lang="en-US" altLang="zh-CN" sz="1600" dirty="0">
                <a:solidFill>
                  <a:srgbClr val="000000"/>
                </a:solidFill>
              </a:rPr>
              <a:t>, </a:t>
            </a:r>
            <a:r>
              <a:rPr lang="zh-CN" altLang="en-US" sz="1600" dirty="0">
                <a:solidFill>
                  <a:srgbClr val="000000"/>
                </a:solidFill>
              </a:rPr>
              <a:t>解决游戏难题，</a:t>
            </a:r>
            <a:endParaRPr lang="en-US" altLang="zh-CN" sz="1600" dirty="0">
              <a:solidFill>
                <a:srgbClr val="000000"/>
              </a:solidFill>
            </a:endParaRPr>
          </a:p>
          <a:p>
            <a:r>
              <a:rPr lang="zh-CN" altLang="en-US" sz="1600" dirty="0">
                <a:solidFill>
                  <a:srgbClr val="000000"/>
                </a:solidFill>
              </a:rPr>
              <a:t>限制条件问题</a:t>
            </a:r>
            <a:r>
              <a:rPr lang="en-US" altLang="zh-CN" sz="1600" dirty="0">
                <a:solidFill>
                  <a:srgbClr val="000000"/>
                </a:solidFill>
              </a:rPr>
              <a:t>(CSP),</a:t>
            </a:r>
          </a:p>
          <a:p>
            <a:r>
              <a:rPr lang="zh-CN" altLang="en-US" sz="1600" dirty="0">
                <a:solidFill>
                  <a:srgbClr val="000000"/>
                </a:solidFill>
              </a:rPr>
              <a:t>机器学习算法是人工智能里的核心．</a:t>
            </a:r>
            <a:endParaRPr lang="en-US" altLang="zh-CN" sz="1600" dirty="0">
              <a:solidFill>
                <a:srgbClr val="000000"/>
              </a:solidFill>
            </a:endParaRPr>
          </a:p>
          <a:p>
            <a:r>
              <a:rPr lang="zh-CN" altLang="en-US" sz="1600" dirty="0">
                <a:solidFill>
                  <a:srgbClr val="000000"/>
                </a:solidFill>
              </a:rPr>
              <a:t>自然语言处理，</a:t>
            </a:r>
            <a:endParaRPr lang="en-US" altLang="zh-CN" sz="1600" dirty="0">
              <a:solidFill>
                <a:srgbClr val="000000"/>
              </a:solidFill>
            </a:endParaRPr>
          </a:p>
          <a:p>
            <a:r>
              <a:rPr lang="zh-CN" altLang="en-US" sz="1600" dirty="0">
                <a:solidFill>
                  <a:srgbClr val="000000"/>
                </a:solidFill>
              </a:rPr>
              <a:t>机器人学，</a:t>
            </a:r>
            <a:endParaRPr lang="en-US" altLang="zh-CN" sz="1600" dirty="0">
              <a:solidFill>
                <a:srgbClr val="000000"/>
              </a:solidFill>
            </a:endParaRPr>
          </a:p>
          <a:p>
            <a:r>
              <a:rPr lang="zh-CN" altLang="en-US" sz="1600" dirty="0">
                <a:solidFill>
                  <a:srgbClr val="000000"/>
                </a:solidFill>
              </a:rPr>
              <a:t>机器视觉，</a:t>
            </a:r>
            <a:endParaRPr lang="en-US" altLang="zh-CN" sz="1600" dirty="0">
              <a:solidFill>
                <a:srgbClr val="000000"/>
              </a:solidFill>
            </a:endParaRPr>
          </a:p>
          <a:p>
            <a:r>
              <a:rPr lang="zh-CN" altLang="en-US" sz="1600" dirty="0">
                <a:solidFill>
                  <a:srgbClr val="000000"/>
                </a:solidFill>
              </a:rPr>
              <a:t>机器翻译</a:t>
            </a:r>
            <a:r>
              <a:rPr lang="en-US" altLang="zh-CN" sz="1600" dirty="0">
                <a:solidFill>
                  <a:srgbClr val="000000"/>
                </a:solidFill>
              </a:rPr>
              <a:t>, </a:t>
            </a:r>
            <a:r>
              <a:rPr lang="zh-CN" altLang="en-US" sz="1600" dirty="0">
                <a:solidFill>
                  <a:srgbClr val="000000"/>
                </a:solidFill>
              </a:rPr>
              <a:t>语音分析，</a:t>
            </a:r>
            <a:endParaRPr lang="en-US" altLang="zh-CN" sz="1600" dirty="0">
              <a:solidFill>
                <a:srgbClr val="000000"/>
              </a:solidFill>
            </a:endParaRPr>
          </a:p>
          <a:p>
            <a:r>
              <a:rPr lang="zh-CN" altLang="en-US" sz="1600" dirty="0">
                <a:solidFill>
                  <a:srgbClr val="000000"/>
                </a:solidFill>
              </a:rPr>
              <a:t>量化交易等领域</a:t>
            </a:r>
            <a:r>
              <a:rPr lang="en-US" altLang="zh-CN" sz="1600" dirty="0">
                <a:solidFill>
                  <a:srgbClr val="000000"/>
                </a:solidFill>
              </a:rPr>
              <a:t>. </a:t>
            </a:r>
            <a:endParaRPr lang="zh-CN" altLang="en-US" sz="1600" dirty="0">
              <a:solidFill>
                <a:srgbClr val="000000"/>
              </a:solidFill>
            </a:endParaRPr>
          </a:p>
        </p:txBody>
      </p:sp>
      <p:pic>
        <p:nvPicPr>
          <p:cNvPr id="5" name="图片 4" descr="图片包含 文字, 黑板&#10;&#10;已生成极高可信度的说明">
            <a:extLst>
              <a:ext uri="{FF2B5EF4-FFF2-40B4-BE49-F238E27FC236}">
                <a16:creationId xmlns:a16="http://schemas.microsoft.com/office/drawing/2014/main" id="{088C727A-388D-4047-ABCB-6AA7E33D63E0}"/>
              </a:ext>
            </a:extLst>
          </p:cNvPr>
          <p:cNvPicPr>
            <a:picLocks noChangeAspect="1"/>
          </p:cNvPicPr>
          <p:nvPr/>
        </p:nvPicPr>
        <p:blipFill>
          <a:blip r:embed="rId2"/>
          <a:stretch>
            <a:fillRect/>
          </a:stretch>
        </p:blipFill>
        <p:spPr>
          <a:xfrm>
            <a:off x="6091916" y="1912887"/>
            <a:ext cx="5451627" cy="2712184"/>
          </a:xfrm>
          <a:prstGeom prst="rect">
            <a:avLst/>
          </a:prstGeom>
        </p:spPr>
      </p:pic>
    </p:spTree>
    <p:extLst>
      <p:ext uri="{BB962C8B-B14F-4D97-AF65-F5344CB8AC3E}">
        <p14:creationId xmlns:p14="http://schemas.microsoft.com/office/powerpoint/2010/main" val="10888262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05EEE9-0774-42F5-9033-5E5D023E81B6}"/>
              </a:ext>
            </a:extLst>
          </p:cNvPr>
          <p:cNvSpPr>
            <a:spLocks noGrp="1"/>
          </p:cNvSpPr>
          <p:nvPr>
            <p:ph type="title"/>
          </p:nvPr>
        </p:nvSpPr>
        <p:spPr/>
        <p:txBody>
          <a:bodyPr/>
          <a:lstStyle/>
          <a:p>
            <a:r>
              <a:rPr lang="en-US" altLang="zh-CN" dirty="0"/>
              <a:t>2.5 </a:t>
            </a:r>
            <a:r>
              <a:rPr lang="zh-CN" altLang="en-US" dirty="0"/>
              <a:t>自然语言处理和操纵物理世界</a:t>
            </a:r>
          </a:p>
        </p:txBody>
      </p:sp>
      <p:sp>
        <p:nvSpPr>
          <p:cNvPr id="3" name="内容占位符 2">
            <a:extLst>
              <a:ext uri="{FF2B5EF4-FFF2-40B4-BE49-F238E27FC236}">
                <a16:creationId xmlns:a16="http://schemas.microsoft.com/office/drawing/2014/main" id="{D5DDC71F-A069-4A0B-BB65-245911A1E17F}"/>
              </a:ext>
            </a:extLst>
          </p:cNvPr>
          <p:cNvSpPr>
            <a:spLocks noGrp="1"/>
          </p:cNvSpPr>
          <p:nvPr>
            <p:ph idx="1"/>
          </p:nvPr>
        </p:nvSpPr>
        <p:spPr/>
        <p:txBody>
          <a:bodyPr>
            <a:normAutofit/>
          </a:bodyPr>
          <a:lstStyle/>
          <a:p>
            <a:r>
              <a:rPr lang="zh-CN" altLang="en-US" dirty="0"/>
              <a:t>人工智能可以用于</a:t>
            </a:r>
            <a:r>
              <a:rPr lang="zh-CN" altLang="en-US" b="1" dirty="0"/>
              <a:t>自然语言处理</a:t>
            </a:r>
            <a:r>
              <a:rPr lang="zh-CN" altLang="en-US" dirty="0"/>
              <a:t>，在这个领域我们关注计算机和人类语言之间的相互作用，我们关注视觉，感知于图像处理，并致力于建立</a:t>
            </a:r>
            <a:r>
              <a:rPr lang="en-US" altLang="zh-CN" dirty="0"/>
              <a:t>AI</a:t>
            </a:r>
            <a:r>
              <a:rPr lang="zh-CN" altLang="en-US" dirty="0"/>
              <a:t>机器视觉．这里的任务就是从任务中提取信息．这样的任务包括操纵，谈判，模式识别等．</a:t>
            </a:r>
            <a:endParaRPr lang="en-US" altLang="zh-CN" dirty="0"/>
          </a:p>
          <a:p>
            <a:r>
              <a:rPr lang="en-US" altLang="zh-CN" dirty="0"/>
              <a:t>NLP</a:t>
            </a:r>
            <a:r>
              <a:rPr lang="zh-CN" altLang="en-US" dirty="0"/>
              <a:t>中用到概率相关概念</a:t>
            </a:r>
            <a:r>
              <a:rPr lang="en-US" altLang="zh-CN" dirty="0"/>
              <a:t>: </a:t>
            </a:r>
            <a:r>
              <a:rPr lang="zh-CN" altLang="en-US" dirty="0"/>
              <a:t>连接概率</a:t>
            </a:r>
            <a:r>
              <a:rPr lang="en-US" altLang="zh-CN" dirty="0"/>
              <a:t>, </a:t>
            </a:r>
            <a:r>
              <a:rPr lang="zh-CN" altLang="en-US" dirty="0"/>
              <a:t>语言模型</a:t>
            </a:r>
            <a:r>
              <a:rPr lang="en-US" altLang="zh-CN" dirty="0"/>
              <a:t>(</a:t>
            </a:r>
            <a:r>
              <a:rPr lang="zh-CN" altLang="en-US" dirty="0"/>
              <a:t>如</a:t>
            </a:r>
            <a:r>
              <a:rPr lang="en-US" altLang="zh-CN" dirty="0"/>
              <a:t>N-gram </a:t>
            </a:r>
            <a:r>
              <a:rPr lang="zh-CN" altLang="en-US" dirty="0"/>
              <a:t>模型</a:t>
            </a:r>
            <a:r>
              <a:rPr lang="en-US" altLang="zh-CN" dirty="0"/>
              <a:t>), </a:t>
            </a:r>
            <a:r>
              <a:rPr lang="zh-CN" altLang="en-US" dirty="0"/>
              <a:t>训练</a:t>
            </a:r>
            <a:r>
              <a:rPr lang="en-US" altLang="zh-CN" dirty="0"/>
              <a:t>corpus, </a:t>
            </a:r>
            <a:r>
              <a:rPr lang="zh-CN" altLang="en-US" dirty="0"/>
              <a:t>测试</a:t>
            </a:r>
            <a:r>
              <a:rPr lang="en-US" altLang="zh-CN" dirty="0"/>
              <a:t>corpus, </a:t>
            </a:r>
            <a:r>
              <a:rPr lang="zh-CN" altLang="en-US" dirty="0"/>
              <a:t>语言模型的平滑化</a:t>
            </a:r>
            <a:r>
              <a:rPr lang="en-US" altLang="zh-CN" dirty="0"/>
              <a:t>,…</a:t>
            </a:r>
          </a:p>
          <a:p>
            <a:r>
              <a:rPr lang="zh-CN" altLang="en-US" dirty="0"/>
              <a:t>主要进展</a:t>
            </a:r>
            <a:r>
              <a:rPr lang="en-US" altLang="zh-CN" dirty="0"/>
              <a:t>: </a:t>
            </a:r>
            <a:r>
              <a:rPr lang="zh-CN" altLang="en-US" dirty="0"/>
              <a:t>文本分类</a:t>
            </a:r>
            <a:r>
              <a:rPr lang="en-US" altLang="zh-CN" dirty="0"/>
              <a:t>;  </a:t>
            </a:r>
            <a:r>
              <a:rPr lang="zh-CN" altLang="en-US" dirty="0"/>
              <a:t>解析句子的语法结构</a:t>
            </a:r>
            <a:r>
              <a:rPr lang="en-US" altLang="zh-CN" dirty="0"/>
              <a:t>: </a:t>
            </a:r>
            <a:r>
              <a:rPr lang="zh-CN" altLang="en-US" dirty="0"/>
              <a:t>文本</a:t>
            </a:r>
            <a:r>
              <a:rPr lang="en-US" altLang="zh-CN" dirty="0">
                <a:sym typeface="Wingdings" panose="05000000000000000000" pitchFamily="2" charset="2"/>
              </a:rPr>
              <a:t></a:t>
            </a:r>
            <a:r>
              <a:rPr lang="zh-CN" altLang="en-US" dirty="0"/>
              <a:t>树</a:t>
            </a:r>
            <a:r>
              <a:rPr lang="en-US" altLang="zh-CN" dirty="0"/>
              <a:t>; </a:t>
            </a:r>
            <a:r>
              <a:rPr lang="zh-CN" altLang="en-US" dirty="0"/>
              <a:t>情感分析</a:t>
            </a:r>
            <a:r>
              <a:rPr lang="en-US" altLang="zh-CN" dirty="0"/>
              <a:t>; </a:t>
            </a:r>
            <a:r>
              <a:rPr lang="zh-CN" altLang="en-US" dirty="0"/>
              <a:t>机器翻译</a:t>
            </a:r>
            <a:r>
              <a:rPr lang="en-US" altLang="zh-CN" dirty="0"/>
              <a:t>; </a:t>
            </a:r>
            <a:r>
              <a:rPr lang="zh-CN" altLang="en-US" dirty="0"/>
              <a:t>文章摘要 </a:t>
            </a:r>
            <a:r>
              <a:rPr lang="en-US" altLang="zh-CN" dirty="0"/>
              <a:t>[MIT: </a:t>
            </a:r>
            <a:r>
              <a:rPr lang="en-US" altLang="zh-CN" b="1" dirty="0"/>
              <a:t>AI’s Language problem</a:t>
            </a:r>
            <a:r>
              <a:rPr lang="en-US" altLang="zh-CN" dirty="0"/>
              <a:t>, </a:t>
            </a:r>
            <a:r>
              <a:rPr lang="en-US" altLang="zh-CN" i="1" dirty="0"/>
              <a:t>MIT Technology Review </a:t>
            </a:r>
            <a:r>
              <a:rPr lang="en-US" altLang="zh-CN" dirty="0"/>
              <a:t>] </a:t>
            </a:r>
          </a:p>
          <a:p>
            <a:pPr marL="0" indent="0">
              <a:buNone/>
            </a:pPr>
            <a:endParaRPr lang="zh-CN" altLang="en-US" dirty="0"/>
          </a:p>
          <a:p>
            <a:r>
              <a:rPr lang="zh-CN" altLang="en-US" dirty="0"/>
              <a:t>机器人学关注如何让人工智能体</a:t>
            </a:r>
            <a:r>
              <a:rPr lang="zh-CN" altLang="en-US" b="1" dirty="0"/>
              <a:t>操纵物理世界</a:t>
            </a:r>
            <a:r>
              <a:rPr lang="zh-CN" altLang="en-US" dirty="0"/>
              <a:t>．比如，实现</a:t>
            </a:r>
            <a:r>
              <a:rPr lang="zh-CN" altLang="en-US" b="1" dirty="0"/>
              <a:t>自动驾驶，识别人脸</a:t>
            </a:r>
            <a:r>
              <a:rPr lang="zh-CN" altLang="en-US" dirty="0"/>
              <a:t>，机器人的自我运动等．</a:t>
            </a:r>
          </a:p>
        </p:txBody>
      </p:sp>
    </p:spTree>
    <p:extLst>
      <p:ext uri="{BB962C8B-B14F-4D97-AF65-F5344CB8AC3E}">
        <p14:creationId xmlns:p14="http://schemas.microsoft.com/office/powerpoint/2010/main" val="19398600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E75FB-B8AB-433A-BE4F-F8EE6778749D}"/>
              </a:ext>
            </a:extLst>
          </p:cNvPr>
          <p:cNvSpPr>
            <a:spLocks noGrp="1"/>
          </p:cNvSpPr>
          <p:nvPr>
            <p:ph type="title"/>
          </p:nvPr>
        </p:nvSpPr>
        <p:spPr>
          <a:xfrm>
            <a:off x="649224" y="645106"/>
            <a:ext cx="5122652" cy="1259894"/>
          </a:xfrm>
        </p:spPr>
        <p:txBody>
          <a:bodyPr>
            <a:normAutofit/>
          </a:bodyPr>
          <a:lstStyle/>
          <a:p>
            <a:r>
              <a:rPr lang="en-US" altLang="zh-CN" b="1" dirty="0"/>
              <a:t>2.6 </a:t>
            </a:r>
            <a:r>
              <a:rPr lang="zh-CN" altLang="en-US" b="1" dirty="0"/>
              <a:t>关于人工智能的评论</a:t>
            </a:r>
          </a:p>
        </p:txBody>
      </p:sp>
      <p:sp>
        <p:nvSpPr>
          <p:cNvPr id="3" name="内容占位符 2">
            <a:extLst>
              <a:ext uri="{FF2B5EF4-FFF2-40B4-BE49-F238E27FC236}">
                <a16:creationId xmlns:a16="http://schemas.microsoft.com/office/drawing/2014/main" id="{5F8232F0-F8C3-4917-8A21-044E6D3459F6}"/>
              </a:ext>
            </a:extLst>
          </p:cNvPr>
          <p:cNvSpPr>
            <a:spLocks noGrp="1"/>
          </p:cNvSpPr>
          <p:nvPr>
            <p:ph idx="1"/>
          </p:nvPr>
        </p:nvSpPr>
        <p:spPr>
          <a:xfrm>
            <a:off x="649225" y="2133600"/>
            <a:ext cx="5122652" cy="3759253"/>
          </a:xfrm>
        </p:spPr>
        <p:txBody>
          <a:bodyPr>
            <a:normAutofit fontScale="92500" lnSpcReduction="10000"/>
          </a:bodyPr>
          <a:lstStyle/>
          <a:p>
            <a:r>
              <a:rPr lang="en-US" altLang="zh-CN" dirty="0"/>
              <a:t>“</a:t>
            </a:r>
            <a:r>
              <a:rPr lang="zh-CN" altLang="en-US" dirty="0"/>
              <a:t>人工智能</a:t>
            </a:r>
            <a:r>
              <a:rPr lang="en-US" altLang="zh-CN" dirty="0"/>
              <a:t>(AI)</a:t>
            </a:r>
            <a:r>
              <a:rPr lang="zh-CN" altLang="en-US" dirty="0"/>
              <a:t>与</a:t>
            </a:r>
            <a:r>
              <a:rPr lang="en-US" altLang="zh-CN" dirty="0"/>
              <a:t>100</a:t>
            </a:r>
            <a:r>
              <a:rPr lang="zh-CN" altLang="en-US" dirty="0"/>
              <a:t>年前的电气革命一样</a:t>
            </a:r>
            <a:r>
              <a:rPr lang="en-US" altLang="zh-CN" dirty="0"/>
              <a:t>,</a:t>
            </a:r>
            <a:r>
              <a:rPr lang="zh-CN" altLang="en-US" dirty="0"/>
              <a:t>将会是一场新的革命</a:t>
            </a:r>
            <a:r>
              <a:rPr lang="en-US" altLang="zh-CN" dirty="0"/>
              <a:t>.” </a:t>
            </a:r>
            <a:r>
              <a:rPr lang="zh-CN" altLang="en-US" dirty="0"/>
              <a:t>吴恩达</a:t>
            </a:r>
            <a:endParaRPr lang="en-US" altLang="zh-CN" dirty="0"/>
          </a:p>
          <a:p>
            <a:r>
              <a:rPr lang="en-US" altLang="zh-CN" dirty="0"/>
              <a:t>“</a:t>
            </a:r>
            <a:r>
              <a:rPr lang="zh-CN" altLang="en-US" dirty="0"/>
              <a:t>对于</a:t>
            </a:r>
            <a:r>
              <a:rPr lang="en-US" altLang="zh-CN" dirty="0"/>
              <a:t>AI, </a:t>
            </a:r>
            <a:r>
              <a:rPr lang="zh-CN" altLang="en-US" dirty="0"/>
              <a:t>我们必须十分小心</a:t>
            </a:r>
            <a:r>
              <a:rPr lang="en-US" altLang="zh-CN" dirty="0"/>
              <a:t>,</a:t>
            </a:r>
            <a:r>
              <a:rPr lang="zh-CN" altLang="en-US" dirty="0"/>
              <a:t>或许它比核武器更危险</a:t>
            </a:r>
            <a:r>
              <a:rPr lang="en-US" altLang="zh-CN" dirty="0"/>
              <a:t>.” </a:t>
            </a:r>
            <a:r>
              <a:rPr lang="zh-CN" altLang="en-US" dirty="0"/>
              <a:t>埃隆</a:t>
            </a:r>
            <a:r>
              <a:rPr lang="en-US" altLang="zh-CN" b="1" dirty="0"/>
              <a:t>·</a:t>
            </a:r>
            <a:r>
              <a:rPr lang="zh-CN" altLang="en-US" dirty="0"/>
              <a:t>马斯克</a:t>
            </a:r>
            <a:r>
              <a:rPr lang="en-US" altLang="zh-CN" dirty="0"/>
              <a:t> </a:t>
            </a:r>
          </a:p>
          <a:p>
            <a:r>
              <a:rPr lang="en-US" altLang="zh-CN" dirty="0"/>
              <a:t>“</a:t>
            </a:r>
            <a:r>
              <a:rPr lang="zh-CN" altLang="en-US" dirty="0"/>
              <a:t>人工智能（我指的不是狭隘的</a:t>
            </a:r>
            <a:r>
              <a:rPr lang="en-US" altLang="zh-CN" dirty="0"/>
              <a:t>AI</a:t>
            </a:r>
            <a:r>
              <a:rPr lang="zh-CN" altLang="en-US" dirty="0"/>
              <a:t>）的发展速度之快令人难以置信。除非你对</a:t>
            </a:r>
            <a:r>
              <a:rPr lang="en-US" altLang="zh-CN" dirty="0" err="1"/>
              <a:t>Deepmind</a:t>
            </a:r>
            <a:r>
              <a:rPr lang="zh-CN" altLang="en-US" dirty="0"/>
              <a:t>这样的项目有直接的接触，否则你不知道它的发展速度有多快它以接近指数的速度发展。</a:t>
            </a:r>
            <a:r>
              <a:rPr lang="en-US" altLang="zh-CN" dirty="0"/>
              <a:t>”</a:t>
            </a:r>
            <a:r>
              <a:rPr lang="zh-CN" altLang="en-US" dirty="0"/>
              <a:t>埃隆</a:t>
            </a:r>
            <a:r>
              <a:rPr lang="en-US" altLang="zh-CN" b="1" dirty="0"/>
              <a:t>·</a:t>
            </a:r>
            <a:r>
              <a:rPr lang="zh-CN" altLang="en-US" dirty="0"/>
              <a:t>马斯克</a:t>
            </a:r>
            <a:r>
              <a:rPr lang="en-US" altLang="zh-CN" dirty="0"/>
              <a:t> </a:t>
            </a:r>
            <a:endParaRPr lang="zh-CN" altLang="en-US" dirty="0"/>
          </a:p>
          <a:p>
            <a:pPr fontAlgn="base"/>
            <a:r>
              <a:rPr lang="en-US" altLang="zh-CN" dirty="0"/>
              <a:t>“</a:t>
            </a:r>
            <a:r>
              <a:rPr lang="zh-CN" altLang="en-US" dirty="0"/>
              <a:t>到</a:t>
            </a:r>
            <a:r>
              <a:rPr lang="en-US" altLang="zh-CN" dirty="0"/>
              <a:t>2035</a:t>
            </a:r>
            <a:r>
              <a:rPr lang="zh-CN" altLang="en-US" dirty="0"/>
              <a:t>年，人类的思维不可能，也不应该可以继续跟上人工智能机器的步伐了</a:t>
            </a:r>
            <a:r>
              <a:rPr lang="en-US" altLang="zh-CN" dirty="0"/>
              <a:t>.” </a:t>
            </a:r>
            <a:r>
              <a:rPr lang="zh-CN" altLang="en-US" dirty="0"/>
              <a:t>格雷</a:t>
            </a:r>
            <a:r>
              <a:rPr lang="en-US" altLang="zh-CN" b="1" dirty="0"/>
              <a:t>·</a:t>
            </a:r>
            <a:r>
              <a:rPr lang="zh-CN" altLang="en-US" b="1" dirty="0"/>
              <a:t>斯科特</a:t>
            </a:r>
            <a:endParaRPr lang="en-US" altLang="zh-CN" b="1" dirty="0"/>
          </a:p>
          <a:p>
            <a:pPr fontAlgn="base"/>
            <a:r>
              <a:rPr lang="en-US" altLang="zh-CN" b="1" dirty="0"/>
              <a:t>“</a:t>
            </a:r>
            <a:r>
              <a:rPr lang="zh-CN" altLang="en-US" dirty="0"/>
              <a:t>我设想在未来，我们可能就相当于机器人的宠物狗狗，到那时我也会支持机器人的</a:t>
            </a:r>
            <a:r>
              <a:rPr lang="en-US" altLang="zh-CN" dirty="0"/>
              <a:t>.</a:t>
            </a:r>
            <a:r>
              <a:rPr lang="en-US" altLang="zh-CN" b="1" dirty="0"/>
              <a:t>”</a:t>
            </a:r>
            <a:r>
              <a:rPr lang="zh-CN" altLang="en-US" dirty="0">
                <a:solidFill>
                  <a:schemeClr val="tx1"/>
                </a:solidFill>
              </a:rPr>
              <a:t>克劳德</a:t>
            </a:r>
            <a:r>
              <a:rPr lang="en-US" altLang="zh-CN" dirty="0">
                <a:solidFill>
                  <a:schemeClr val="tx1"/>
                </a:solidFill>
              </a:rPr>
              <a:t>·</a:t>
            </a:r>
            <a:r>
              <a:rPr lang="zh-CN" altLang="en-US" dirty="0">
                <a:solidFill>
                  <a:schemeClr val="tx1"/>
                </a:solidFill>
              </a:rPr>
              <a:t>香农</a:t>
            </a:r>
          </a:p>
          <a:p>
            <a:endParaRPr lang="zh-CN" altLang="en-US" dirty="0"/>
          </a:p>
        </p:txBody>
      </p:sp>
      <p:pic>
        <p:nvPicPr>
          <p:cNvPr id="5" name="图片 4">
            <a:extLst>
              <a:ext uri="{FF2B5EF4-FFF2-40B4-BE49-F238E27FC236}">
                <a16:creationId xmlns:a16="http://schemas.microsoft.com/office/drawing/2014/main" id="{6B9D3B83-C848-4394-91C9-E80CA8C07C84}"/>
              </a:ext>
            </a:extLst>
          </p:cNvPr>
          <p:cNvPicPr>
            <a:picLocks noChangeAspect="1"/>
          </p:cNvPicPr>
          <p:nvPr/>
        </p:nvPicPr>
        <p:blipFill>
          <a:blip r:embed="rId2"/>
          <a:stretch>
            <a:fillRect/>
          </a:stretch>
        </p:blipFill>
        <p:spPr>
          <a:xfrm>
            <a:off x="6091916" y="1817484"/>
            <a:ext cx="5451627" cy="2902991"/>
          </a:xfrm>
          <a:prstGeom prst="rect">
            <a:avLst/>
          </a:prstGeom>
        </p:spPr>
      </p:pic>
    </p:spTree>
    <p:extLst>
      <p:ext uri="{BB962C8B-B14F-4D97-AF65-F5344CB8AC3E}">
        <p14:creationId xmlns:p14="http://schemas.microsoft.com/office/powerpoint/2010/main" val="14988657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2780DFF-3AF5-4F60-B2A3-AA766AD8B3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5" name="Freeform 11">
              <a:extLst>
                <a:ext uri="{FF2B5EF4-FFF2-40B4-BE49-F238E27FC236}">
                  <a16:creationId xmlns:a16="http://schemas.microsoft.com/office/drawing/2014/main" id="{1C79324C-CB0A-40CA-AE77-7CFA131A7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6" name="Freeform 12">
              <a:extLst>
                <a:ext uri="{FF2B5EF4-FFF2-40B4-BE49-F238E27FC236}">
                  <a16:creationId xmlns:a16="http://schemas.microsoft.com/office/drawing/2014/main" id="{FE6F32A9-AD07-4A53-BA89-05D8AC1EB6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7" name="Freeform 13">
              <a:extLst>
                <a:ext uri="{FF2B5EF4-FFF2-40B4-BE49-F238E27FC236}">
                  <a16:creationId xmlns:a16="http://schemas.microsoft.com/office/drawing/2014/main" id="{BF108F4A-C3A5-42B2-9D7B-10D92D15CE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8" name="Freeform 14">
              <a:extLst>
                <a:ext uri="{FF2B5EF4-FFF2-40B4-BE49-F238E27FC236}">
                  <a16:creationId xmlns:a16="http://schemas.microsoft.com/office/drawing/2014/main" id="{8254BB4A-F14E-4DE6-94AE-3701198976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9" name="Freeform 15">
              <a:extLst>
                <a:ext uri="{FF2B5EF4-FFF2-40B4-BE49-F238E27FC236}">
                  <a16:creationId xmlns:a16="http://schemas.microsoft.com/office/drawing/2014/main" id="{37BE596F-4E67-44BA-99D0-37A64771FB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0" name="Freeform 16">
              <a:extLst>
                <a:ext uri="{FF2B5EF4-FFF2-40B4-BE49-F238E27FC236}">
                  <a16:creationId xmlns:a16="http://schemas.microsoft.com/office/drawing/2014/main" id="{9A48CE8A-2735-4764-AF04-D7679A3057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1" name="Freeform 17">
              <a:extLst>
                <a:ext uri="{FF2B5EF4-FFF2-40B4-BE49-F238E27FC236}">
                  <a16:creationId xmlns:a16="http://schemas.microsoft.com/office/drawing/2014/main" id="{7058C06C-28D8-4334-83E0-AEA77C4AF3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2" name="Freeform 18">
              <a:extLst>
                <a:ext uri="{FF2B5EF4-FFF2-40B4-BE49-F238E27FC236}">
                  <a16:creationId xmlns:a16="http://schemas.microsoft.com/office/drawing/2014/main" id="{530C5090-5A77-4DFC-8CDA-D6E2576ACC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3" name="Freeform 19">
              <a:extLst>
                <a:ext uri="{FF2B5EF4-FFF2-40B4-BE49-F238E27FC236}">
                  <a16:creationId xmlns:a16="http://schemas.microsoft.com/office/drawing/2014/main" id="{57EC1ECF-618E-4B07-B823-11316CE52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4" name="Freeform 20">
              <a:extLst>
                <a:ext uri="{FF2B5EF4-FFF2-40B4-BE49-F238E27FC236}">
                  <a16:creationId xmlns:a16="http://schemas.microsoft.com/office/drawing/2014/main" id="{7C8B4CFB-E7F6-4A2B-AA5B-CB910D23A2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5" name="Freeform 21">
              <a:extLst>
                <a:ext uri="{FF2B5EF4-FFF2-40B4-BE49-F238E27FC236}">
                  <a16:creationId xmlns:a16="http://schemas.microsoft.com/office/drawing/2014/main" id="{EBEADD2C-CA66-41C5-8622-31212959D4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6" name="Freeform 22">
              <a:extLst>
                <a:ext uri="{FF2B5EF4-FFF2-40B4-BE49-F238E27FC236}">
                  <a16:creationId xmlns:a16="http://schemas.microsoft.com/office/drawing/2014/main" id="{3CE06860-DDC5-4FC7-97D7-795F9CA9B1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8" name="Group 27">
            <a:extLst>
              <a:ext uri="{FF2B5EF4-FFF2-40B4-BE49-F238E27FC236}">
                <a16:creationId xmlns:a16="http://schemas.microsoft.com/office/drawing/2014/main" id="{BDA041F5-FB91-4FE3-8309-30F32C6A483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9" name="Freeform 27">
              <a:extLst>
                <a:ext uri="{FF2B5EF4-FFF2-40B4-BE49-F238E27FC236}">
                  <a16:creationId xmlns:a16="http://schemas.microsoft.com/office/drawing/2014/main" id="{17D7CDD7-7A0A-4EBD-A35A-5C77175F6F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30" name="Freeform 28">
              <a:extLst>
                <a:ext uri="{FF2B5EF4-FFF2-40B4-BE49-F238E27FC236}">
                  <a16:creationId xmlns:a16="http://schemas.microsoft.com/office/drawing/2014/main" id="{3535804A-BB84-44EB-9712-B96D7AEB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1" name="Freeform 29">
              <a:extLst>
                <a:ext uri="{FF2B5EF4-FFF2-40B4-BE49-F238E27FC236}">
                  <a16:creationId xmlns:a16="http://schemas.microsoft.com/office/drawing/2014/main" id="{2EA058FC-BE7B-40CC-A63E-8E646238F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2" name="Freeform 30">
              <a:extLst>
                <a:ext uri="{FF2B5EF4-FFF2-40B4-BE49-F238E27FC236}">
                  <a16:creationId xmlns:a16="http://schemas.microsoft.com/office/drawing/2014/main" id="{0E8271EE-FB1E-459E-8E94-991CB5383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3" name="Freeform 31">
              <a:extLst>
                <a:ext uri="{FF2B5EF4-FFF2-40B4-BE49-F238E27FC236}">
                  <a16:creationId xmlns:a16="http://schemas.microsoft.com/office/drawing/2014/main" id="{928D4994-0177-4E02-B988-4786CF3B7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4" name="Freeform 32">
              <a:extLst>
                <a:ext uri="{FF2B5EF4-FFF2-40B4-BE49-F238E27FC236}">
                  <a16:creationId xmlns:a16="http://schemas.microsoft.com/office/drawing/2014/main" id="{3A3FF466-04BF-4F8D-88E1-98C1A2CC7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5" name="Freeform 33">
              <a:extLst>
                <a:ext uri="{FF2B5EF4-FFF2-40B4-BE49-F238E27FC236}">
                  <a16:creationId xmlns:a16="http://schemas.microsoft.com/office/drawing/2014/main" id="{2513E60D-9026-4A28-8D6E-03593D3A4D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6" name="Freeform 34">
              <a:extLst>
                <a:ext uri="{FF2B5EF4-FFF2-40B4-BE49-F238E27FC236}">
                  <a16:creationId xmlns:a16="http://schemas.microsoft.com/office/drawing/2014/main" id="{49D0D017-FE95-4B99-AD82-BE697DF1B9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7" name="Freeform 35">
              <a:extLst>
                <a:ext uri="{FF2B5EF4-FFF2-40B4-BE49-F238E27FC236}">
                  <a16:creationId xmlns:a16="http://schemas.microsoft.com/office/drawing/2014/main" id="{299ACBF5-2856-4022-AA4D-9E8F39989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8" name="Freeform 36">
              <a:extLst>
                <a:ext uri="{FF2B5EF4-FFF2-40B4-BE49-F238E27FC236}">
                  <a16:creationId xmlns:a16="http://schemas.microsoft.com/office/drawing/2014/main" id="{6A150E2E-4FA2-4D3C-9FDD-E0ECFC8010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9" name="Freeform 37">
              <a:extLst>
                <a:ext uri="{FF2B5EF4-FFF2-40B4-BE49-F238E27FC236}">
                  <a16:creationId xmlns:a16="http://schemas.microsoft.com/office/drawing/2014/main" id="{00FF753A-252D-49AB-AE93-D92EBB4BFB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0" name="Freeform 38">
              <a:extLst>
                <a:ext uri="{FF2B5EF4-FFF2-40B4-BE49-F238E27FC236}">
                  <a16:creationId xmlns:a16="http://schemas.microsoft.com/office/drawing/2014/main" id="{8F689818-FACD-466B-B41E-51BA779D2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2" name="Rectangle 41">
            <a:extLst>
              <a:ext uri="{FF2B5EF4-FFF2-40B4-BE49-F238E27FC236}">
                <a16:creationId xmlns:a16="http://schemas.microsoft.com/office/drawing/2014/main" id="{57041BDD-619A-42E7-9D5B-D932A5FDF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4" name="Freeform 6">
            <a:extLst>
              <a:ext uri="{FF2B5EF4-FFF2-40B4-BE49-F238E27FC236}">
                <a16:creationId xmlns:a16="http://schemas.microsoft.com/office/drawing/2014/main" id="{439A26EA-7B06-4DFE-8108-86B3ED144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2" name="标题 1">
            <a:extLst>
              <a:ext uri="{FF2B5EF4-FFF2-40B4-BE49-F238E27FC236}">
                <a16:creationId xmlns:a16="http://schemas.microsoft.com/office/drawing/2014/main" id="{4605EEE9-0774-42F5-9033-5E5D023E81B6}"/>
              </a:ext>
            </a:extLst>
          </p:cNvPr>
          <p:cNvSpPr>
            <a:spLocks noGrp="1"/>
          </p:cNvSpPr>
          <p:nvPr>
            <p:ph type="title"/>
          </p:nvPr>
        </p:nvSpPr>
        <p:spPr>
          <a:xfrm>
            <a:off x="2589213" y="4775200"/>
            <a:ext cx="8915399" cy="823448"/>
          </a:xfrm>
        </p:spPr>
        <p:txBody>
          <a:bodyPr vert="horz" lIns="91440" tIns="45720" rIns="91440" bIns="45720" rtlCol="0" anchor="b">
            <a:normAutofit/>
          </a:bodyPr>
          <a:lstStyle/>
          <a:p>
            <a:r>
              <a:rPr lang="en-US" altLang="zh-CN" sz="4400" dirty="0"/>
              <a:t>3 </a:t>
            </a:r>
            <a:r>
              <a:rPr lang="zh-CN" altLang="en-US" sz="4400" dirty="0"/>
              <a:t>需要的准备知识</a:t>
            </a:r>
          </a:p>
        </p:txBody>
      </p:sp>
      <p:sp>
        <p:nvSpPr>
          <p:cNvPr id="3" name="内容占位符 2">
            <a:extLst>
              <a:ext uri="{FF2B5EF4-FFF2-40B4-BE49-F238E27FC236}">
                <a16:creationId xmlns:a16="http://schemas.microsoft.com/office/drawing/2014/main" id="{D5DDC71F-A069-4A0B-BB65-245911A1E17F}"/>
              </a:ext>
            </a:extLst>
          </p:cNvPr>
          <p:cNvSpPr>
            <a:spLocks noGrp="1"/>
          </p:cNvSpPr>
          <p:nvPr>
            <p:ph idx="1"/>
          </p:nvPr>
        </p:nvSpPr>
        <p:spPr>
          <a:xfrm>
            <a:off x="2589213" y="5598647"/>
            <a:ext cx="8915399" cy="522754"/>
          </a:xfrm>
        </p:spPr>
        <p:txBody>
          <a:bodyPr vert="horz" lIns="91440" tIns="45720" rIns="91440" bIns="45720" rtlCol="0" anchor="t">
            <a:normAutofit/>
          </a:bodyPr>
          <a:lstStyle/>
          <a:p>
            <a:pPr marL="0" indent="0">
              <a:lnSpc>
                <a:spcPct val="90000"/>
              </a:lnSpc>
              <a:buNone/>
            </a:pPr>
            <a:r>
              <a:rPr lang="zh-CN" altLang="en-US" sz="1500" dirty="0">
                <a:solidFill>
                  <a:schemeClr val="tx1">
                    <a:lumMod val="65000"/>
                    <a:lumOff val="35000"/>
                  </a:schemeClr>
                </a:solidFill>
              </a:rPr>
              <a:t>如果你想学习人工智能算法，那么你的准备知识应该包括一些编程知识，线性代数和对概率的理解．</a:t>
            </a:r>
          </a:p>
        </p:txBody>
      </p:sp>
      <p:pic>
        <p:nvPicPr>
          <p:cNvPr id="9" name="图片 8" descr="图片包含 建筑物, 人员, 男士, 墙壁&#10;&#10;已生成极高可信度的说明">
            <a:extLst>
              <a:ext uri="{FF2B5EF4-FFF2-40B4-BE49-F238E27FC236}">
                <a16:creationId xmlns:a16="http://schemas.microsoft.com/office/drawing/2014/main" id="{2ADCED1C-AF7C-40A7-B2CE-1AC6F2F8C3F1}"/>
              </a:ext>
            </a:extLst>
          </p:cNvPr>
          <p:cNvPicPr>
            <a:picLocks noChangeAspect="1"/>
          </p:cNvPicPr>
          <p:nvPr/>
        </p:nvPicPr>
        <p:blipFill rotWithShape="1">
          <a:blip r:embed="rId2"/>
          <a:srcRect l="11552" r="5341" b="-4"/>
          <a:stretch/>
        </p:blipFill>
        <p:spPr>
          <a:xfrm>
            <a:off x="2589213" y="634963"/>
            <a:ext cx="2858604" cy="3854971"/>
          </a:xfrm>
          <a:prstGeom prst="rect">
            <a:avLst/>
          </a:prstGeom>
        </p:spPr>
      </p:pic>
      <p:pic>
        <p:nvPicPr>
          <p:cNvPr id="5" name="图片 4" descr="图片包含 文字&#10;&#10;已生成高可信度的说明">
            <a:extLst>
              <a:ext uri="{FF2B5EF4-FFF2-40B4-BE49-F238E27FC236}">
                <a16:creationId xmlns:a16="http://schemas.microsoft.com/office/drawing/2014/main" id="{2E857251-8E20-4BE0-B3EF-E4CE588D8BD4}"/>
              </a:ext>
            </a:extLst>
          </p:cNvPr>
          <p:cNvPicPr>
            <a:picLocks noChangeAspect="1"/>
          </p:cNvPicPr>
          <p:nvPr/>
        </p:nvPicPr>
        <p:blipFill rotWithShape="1">
          <a:blip r:embed="rId3"/>
          <a:srcRect t="1881" r="-2" b="846"/>
          <a:stretch/>
        </p:blipFill>
        <p:spPr>
          <a:xfrm>
            <a:off x="5599757" y="631823"/>
            <a:ext cx="2876457" cy="3854971"/>
          </a:xfrm>
          <a:prstGeom prst="rect">
            <a:avLst/>
          </a:prstGeom>
        </p:spPr>
      </p:pic>
      <p:pic>
        <p:nvPicPr>
          <p:cNvPr id="7" name="图片 6" descr="图片包含 文字&#10;&#10;已生成极高可信度的说明">
            <a:extLst>
              <a:ext uri="{FF2B5EF4-FFF2-40B4-BE49-F238E27FC236}">
                <a16:creationId xmlns:a16="http://schemas.microsoft.com/office/drawing/2014/main" id="{F4F04DAA-19F1-49EB-947D-31C22BAE9853}"/>
              </a:ext>
            </a:extLst>
          </p:cNvPr>
          <p:cNvPicPr>
            <a:picLocks noChangeAspect="1"/>
          </p:cNvPicPr>
          <p:nvPr/>
        </p:nvPicPr>
        <p:blipFill rotWithShape="1">
          <a:blip r:embed="rId4"/>
          <a:srcRect r="-2" b="10541"/>
          <a:stretch/>
        </p:blipFill>
        <p:spPr>
          <a:xfrm>
            <a:off x="8628153" y="631823"/>
            <a:ext cx="2876457" cy="3854971"/>
          </a:xfrm>
          <a:prstGeom prst="rect">
            <a:avLst/>
          </a:prstGeom>
        </p:spPr>
      </p:pic>
    </p:spTree>
    <p:extLst>
      <p:ext uri="{BB962C8B-B14F-4D97-AF65-F5344CB8AC3E}">
        <p14:creationId xmlns:p14="http://schemas.microsoft.com/office/powerpoint/2010/main" val="11175428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F2E081B-CB5A-48B7-A440-B179A2EFB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9FF67EF5-DA7A-4C12-BDD7-3F4D55EA93A7}"/>
              </a:ext>
            </a:extLst>
          </p:cNvPr>
          <p:cNvSpPr>
            <a:spLocks noGrp="1"/>
          </p:cNvSpPr>
          <p:nvPr>
            <p:ph type="title"/>
          </p:nvPr>
        </p:nvSpPr>
        <p:spPr>
          <a:xfrm>
            <a:off x="649224" y="645106"/>
            <a:ext cx="3650279" cy="1259894"/>
          </a:xfrm>
        </p:spPr>
        <p:txBody>
          <a:bodyPr>
            <a:normAutofit/>
          </a:bodyPr>
          <a:lstStyle/>
          <a:p>
            <a:r>
              <a:rPr lang="en-US" altLang="zh-CN" b="1" dirty="0"/>
              <a:t>3.1 </a:t>
            </a:r>
            <a:r>
              <a:rPr lang="zh-CN" altLang="en-US" b="1" dirty="0"/>
              <a:t>准备知识</a:t>
            </a:r>
          </a:p>
        </p:txBody>
      </p:sp>
      <p:sp>
        <p:nvSpPr>
          <p:cNvPr id="19" name="Rectangle 18">
            <a:extLst>
              <a:ext uri="{FF2B5EF4-FFF2-40B4-BE49-F238E27FC236}">
                <a16:creationId xmlns:a16="http://schemas.microsoft.com/office/drawing/2014/main" id="{012F442E-AE2B-4E8D-B609-E1E0A01DA0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4" name="Content Placeholder 13">
            <a:extLst>
              <a:ext uri="{FF2B5EF4-FFF2-40B4-BE49-F238E27FC236}">
                <a16:creationId xmlns:a16="http://schemas.microsoft.com/office/drawing/2014/main" id="{18DFBCF2-B594-466D-8822-EF357D535B2A}"/>
              </a:ext>
            </a:extLst>
          </p:cNvPr>
          <p:cNvSpPr>
            <a:spLocks noGrp="1"/>
          </p:cNvSpPr>
          <p:nvPr>
            <p:ph idx="1"/>
          </p:nvPr>
        </p:nvSpPr>
        <p:spPr>
          <a:xfrm>
            <a:off x="649225" y="2133600"/>
            <a:ext cx="3650278" cy="3759253"/>
          </a:xfrm>
        </p:spPr>
        <p:txBody>
          <a:bodyPr>
            <a:normAutofit/>
          </a:bodyPr>
          <a:lstStyle/>
          <a:p>
            <a:r>
              <a:rPr lang="zh-CN" altLang="en-US" sz="1400" b="1" dirty="0"/>
              <a:t>概率论教程 </a:t>
            </a:r>
            <a:r>
              <a:rPr lang="en-US" altLang="zh-CN" sz="1400" dirty="0"/>
              <a:t>(</a:t>
            </a:r>
            <a:r>
              <a:rPr lang="zh-CN" altLang="en-US" sz="1400" dirty="0"/>
              <a:t>钟开莱</a:t>
            </a:r>
            <a:r>
              <a:rPr lang="en-US" altLang="zh-CN" sz="1400" dirty="0"/>
              <a:t>)</a:t>
            </a:r>
          </a:p>
          <a:p>
            <a:r>
              <a:rPr lang="zh-CN" altLang="en-US" sz="1400" b="1" dirty="0"/>
              <a:t>概率</a:t>
            </a:r>
            <a:r>
              <a:rPr lang="en-US" altLang="zh-CN" sz="1400" b="1" dirty="0"/>
              <a:t>:</a:t>
            </a:r>
            <a:r>
              <a:rPr lang="zh-CN" altLang="en-US" sz="1400" b="1" dirty="0"/>
              <a:t>理论和实际例子 </a:t>
            </a:r>
            <a:r>
              <a:rPr lang="en-US" altLang="zh-CN" sz="1400" dirty="0"/>
              <a:t>(Durrett)</a:t>
            </a:r>
            <a:r>
              <a:rPr lang="zh-CN" altLang="en-US" sz="1400" dirty="0"/>
              <a:t> </a:t>
            </a:r>
            <a:endParaRPr lang="en-US" sz="1400" dirty="0"/>
          </a:p>
        </p:txBody>
      </p:sp>
      <p:pic>
        <p:nvPicPr>
          <p:cNvPr id="9" name="图片 8" descr="图片包含 人员, 男士, 眼镜, 领带&#10;&#10;已生成极高可信度的说明">
            <a:extLst>
              <a:ext uri="{FF2B5EF4-FFF2-40B4-BE49-F238E27FC236}">
                <a16:creationId xmlns:a16="http://schemas.microsoft.com/office/drawing/2014/main" id="{A30CA766-3420-4A70-9532-E817E9696398}"/>
              </a:ext>
            </a:extLst>
          </p:cNvPr>
          <p:cNvPicPr>
            <a:picLocks noChangeAspect="1"/>
          </p:cNvPicPr>
          <p:nvPr/>
        </p:nvPicPr>
        <p:blipFill>
          <a:blip r:embed="rId2"/>
          <a:stretch>
            <a:fillRect/>
          </a:stretch>
        </p:blipFill>
        <p:spPr>
          <a:xfrm>
            <a:off x="5265082" y="640081"/>
            <a:ext cx="2138599" cy="2545952"/>
          </a:xfrm>
          <a:prstGeom prst="rect">
            <a:avLst/>
          </a:prstGeom>
        </p:spPr>
      </p:pic>
      <p:pic>
        <p:nvPicPr>
          <p:cNvPr id="12" name="内容占位符 4">
            <a:extLst>
              <a:ext uri="{FF2B5EF4-FFF2-40B4-BE49-F238E27FC236}">
                <a16:creationId xmlns:a16="http://schemas.microsoft.com/office/drawing/2014/main" id="{9B324694-8861-47E5-B9F1-E1CAA35B3B73}"/>
              </a:ext>
            </a:extLst>
          </p:cNvPr>
          <p:cNvPicPr>
            <a:picLocks noChangeAspect="1"/>
          </p:cNvPicPr>
          <p:nvPr/>
        </p:nvPicPr>
        <p:blipFill>
          <a:blip r:embed="rId3"/>
          <a:stretch>
            <a:fillRect/>
          </a:stretch>
        </p:blipFill>
        <p:spPr>
          <a:xfrm>
            <a:off x="5061405" y="3346899"/>
            <a:ext cx="2545952" cy="2545952"/>
          </a:xfrm>
          <a:prstGeom prst="rect">
            <a:avLst/>
          </a:prstGeom>
        </p:spPr>
      </p:pic>
      <p:pic>
        <p:nvPicPr>
          <p:cNvPr id="7" name="图片 6" descr="图片包含 屏幕截图&#10;&#10;已生成高可信度的说明">
            <a:extLst>
              <a:ext uri="{FF2B5EF4-FFF2-40B4-BE49-F238E27FC236}">
                <a16:creationId xmlns:a16="http://schemas.microsoft.com/office/drawing/2014/main" id="{1B344946-4EA0-4A6C-9CA7-D8DAC02F4983}"/>
              </a:ext>
            </a:extLst>
          </p:cNvPr>
          <p:cNvPicPr>
            <a:picLocks noChangeAspect="1"/>
          </p:cNvPicPr>
          <p:nvPr/>
        </p:nvPicPr>
        <p:blipFill>
          <a:blip r:embed="rId4"/>
          <a:stretch>
            <a:fillRect/>
          </a:stretch>
        </p:blipFill>
        <p:spPr>
          <a:xfrm>
            <a:off x="8178194" y="824074"/>
            <a:ext cx="3394926" cy="4884785"/>
          </a:xfrm>
          <a:prstGeom prst="rect">
            <a:avLst/>
          </a:prstGeom>
        </p:spPr>
      </p:pic>
      <p:sp>
        <p:nvSpPr>
          <p:cNvPr id="21" name="Freeform 11">
            <a:extLst>
              <a:ext uri="{FF2B5EF4-FFF2-40B4-BE49-F238E27FC236}">
                <a16:creationId xmlns:a16="http://schemas.microsoft.com/office/drawing/2014/main" id="{85667E18-65F1-4B6C-B237-5784682F8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60153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22E06F-AA95-4F58-A676-503DEA6643C7}"/>
              </a:ext>
            </a:extLst>
          </p:cNvPr>
          <p:cNvSpPr>
            <a:spLocks noGrp="1"/>
          </p:cNvSpPr>
          <p:nvPr>
            <p:ph type="title"/>
          </p:nvPr>
        </p:nvSpPr>
        <p:spPr>
          <a:xfrm>
            <a:off x="1687670" y="624110"/>
            <a:ext cx="4038876" cy="1280890"/>
          </a:xfrm>
        </p:spPr>
        <p:txBody>
          <a:bodyPr>
            <a:normAutofit/>
          </a:bodyPr>
          <a:lstStyle/>
          <a:p>
            <a:r>
              <a:rPr lang="en-US" altLang="zh-CN" sz="3200" dirty="0"/>
              <a:t>3.2 </a:t>
            </a:r>
            <a:r>
              <a:rPr lang="zh-CN" altLang="en-US" sz="3200" dirty="0"/>
              <a:t>准备知识</a:t>
            </a:r>
            <a:r>
              <a:rPr lang="en-US" altLang="zh-CN" sz="3200" dirty="0"/>
              <a:t>: </a:t>
            </a:r>
            <a:r>
              <a:rPr lang="zh-CN" altLang="en-US" sz="3200" dirty="0"/>
              <a:t>编程</a:t>
            </a:r>
          </a:p>
        </p:txBody>
      </p:sp>
      <p:sp>
        <p:nvSpPr>
          <p:cNvPr id="30" name="Content Placeholder 29">
            <a:extLst>
              <a:ext uri="{FF2B5EF4-FFF2-40B4-BE49-F238E27FC236}">
                <a16:creationId xmlns:a16="http://schemas.microsoft.com/office/drawing/2014/main" id="{CD7513F6-4402-43D9-98A6-510D277A9659}"/>
              </a:ext>
            </a:extLst>
          </p:cNvPr>
          <p:cNvSpPr>
            <a:spLocks noGrp="1"/>
          </p:cNvSpPr>
          <p:nvPr>
            <p:ph idx="1"/>
          </p:nvPr>
        </p:nvSpPr>
        <p:spPr>
          <a:xfrm>
            <a:off x="1683956" y="2133600"/>
            <a:ext cx="4042589" cy="3777622"/>
          </a:xfrm>
        </p:spPr>
        <p:txBody>
          <a:bodyPr>
            <a:normAutofit/>
          </a:bodyPr>
          <a:lstStyle/>
          <a:p>
            <a:pPr marL="0" indent="0">
              <a:buNone/>
            </a:pPr>
            <a:r>
              <a:rPr lang="en-US" altLang="zh-CN" sz="1600" dirty="0">
                <a:solidFill>
                  <a:srgbClr val="000000"/>
                </a:solidFill>
              </a:rPr>
              <a:t>1. </a:t>
            </a:r>
            <a:r>
              <a:rPr lang="zh-CN" altLang="en-US" sz="1600" dirty="0">
                <a:solidFill>
                  <a:srgbClr val="000000"/>
                </a:solidFill>
              </a:rPr>
              <a:t>一门编程语言</a:t>
            </a:r>
            <a:r>
              <a:rPr lang="en-US" altLang="zh-CN" sz="1600" dirty="0">
                <a:solidFill>
                  <a:srgbClr val="000000"/>
                </a:solidFill>
              </a:rPr>
              <a:t>: </a:t>
            </a:r>
            <a:r>
              <a:rPr lang="en-US" altLang="zh-CN" sz="1600" b="1" dirty="0">
                <a:solidFill>
                  <a:srgbClr val="000000"/>
                </a:solidFill>
              </a:rPr>
              <a:t>Python, Java, C++</a:t>
            </a:r>
            <a:r>
              <a:rPr lang="zh-CN" altLang="en-US" sz="1600" dirty="0">
                <a:solidFill>
                  <a:srgbClr val="000000"/>
                </a:solidFill>
              </a:rPr>
              <a:t>等</a:t>
            </a:r>
            <a:r>
              <a:rPr lang="en-US" altLang="zh-CN" sz="1600" dirty="0">
                <a:solidFill>
                  <a:srgbClr val="000000"/>
                </a:solidFill>
              </a:rPr>
              <a:t>;</a:t>
            </a:r>
          </a:p>
          <a:p>
            <a:pPr marL="0" indent="0">
              <a:buNone/>
            </a:pPr>
            <a:r>
              <a:rPr lang="en-US" altLang="zh-CN" sz="1600" dirty="0">
                <a:solidFill>
                  <a:srgbClr val="000000"/>
                </a:solidFill>
              </a:rPr>
              <a:t>2</a:t>
            </a:r>
            <a:r>
              <a:rPr lang="en-US" altLang="zh-CN" sz="1600" b="1" dirty="0">
                <a:solidFill>
                  <a:srgbClr val="000000"/>
                </a:solidFill>
              </a:rPr>
              <a:t>. </a:t>
            </a:r>
            <a:r>
              <a:rPr lang="zh-CN" altLang="en-US" sz="1600" b="1" dirty="0">
                <a:solidFill>
                  <a:srgbClr val="000000"/>
                </a:solidFill>
              </a:rPr>
              <a:t>算法与数据结构</a:t>
            </a:r>
            <a:r>
              <a:rPr lang="en-US" altLang="zh-CN" sz="1600" dirty="0">
                <a:solidFill>
                  <a:srgbClr val="000000"/>
                </a:solidFill>
              </a:rPr>
              <a:t>.</a:t>
            </a:r>
          </a:p>
          <a:p>
            <a:pPr marL="0" indent="0">
              <a:buNone/>
            </a:pPr>
            <a:r>
              <a:rPr lang="en-US" altLang="zh-CN" sz="1600" dirty="0">
                <a:solidFill>
                  <a:srgbClr val="000000"/>
                </a:solidFill>
              </a:rPr>
              <a:t>3</a:t>
            </a:r>
            <a:r>
              <a:rPr lang="en-US" sz="1600" dirty="0">
                <a:solidFill>
                  <a:srgbClr val="000000"/>
                </a:solidFill>
              </a:rPr>
              <a:t>. </a:t>
            </a:r>
            <a:r>
              <a:rPr lang="en-US" sz="1600" dirty="0" err="1">
                <a:solidFill>
                  <a:srgbClr val="000000"/>
                </a:solidFill>
              </a:rPr>
              <a:t>DataCamp</a:t>
            </a:r>
            <a:r>
              <a:rPr lang="en-US" sz="1600" dirty="0">
                <a:solidFill>
                  <a:srgbClr val="000000"/>
                </a:solidFill>
              </a:rPr>
              <a:t>:  </a:t>
            </a:r>
            <a:r>
              <a:rPr lang="en-US" sz="1600" dirty="0">
                <a:solidFill>
                  <a:srgbClr val="000000"/>
                </a:solidFill>
                <a:hlinkClick r:id="rId2"/>
              </a:rPr>
              <a:t>https://www.datacamp.com</a:t>
            </a:r>
            <a:endParaRPr lang="en-US" sz="1600" dirty="0">
              <a:solidFill>
                <a:srgbClr val="000000"/>
              </a:solidFill>
            </a:endParaRPr>
          </a:p>
          <a:p>
            <a:pPr marL="0" indent="0">
              <a:buNone/>
            </a:pPr>
            <a:endParaRPr lang="en-US" sz="1600" dirty="0">
              <a:solidFill>
                <a:srgbClr val="000000"/>
              </a:solidFill>
            </a:endParaRPr>
          </a:p>
        </p:txBody>
      </p:sp>
      <p:pic>
        <p:nvPicPr>
          <p:cNvPr id="25" name="图片 24" descr="图片包含 书籍, 文字, 黑色, 猫&#10;&#10;已生成极高可信度的说明">
            <a:extLst>
              <a:ext uri="{FF2B5EF4-FFF2-40B4-BE49-F238E27FC236}">
                <a16:creationId xmlns:a16="http://schemas.microsoft.com/office/drawing/2014/main" id="{BA476F9B-7548-4436-B63A-79EFCD9FD5DA}"/>
              </a:ext>
            </a:extLst>
          </p:cNvPr>
          <p:cNvPicPr>
            <a:picLocks noChangeAspect="1"/>
          </p:cNvPicPr>
          <p:nvPr/>
        </p:nvPicPr>
        <p:blipFill>
          <a:blip r:embed="rId3"/>
          <a:stretch>
            <a:fillRect/>
          </a:stretch>
        </p:blipFill>
        <p:spPr>
          <a:xfrm>
            <a:off x="9183108" y="3526847"/>
            <a:ext cx="2057858" cy="2698831"/>
          </a:xfrm>
          <a:prstGeom prst="rect">
            <a:avLst/>
          </a:prstGeom>
        </p:spPr>
      </p:pic>
      <p:pic>
        <p:nvPicPr>
          <p:cNvPr id="27" name="图片 26" descr="图片包含 文字&#10;&#10;已生成高可信度的说明">
            <a:extLst>
              <a:ext uri="{FF2B5EF4-FFF2-40B4-BE49-F238E27FC236}">
                <a16:creationId xmlns:a16="http://schemas.microsoft.com/office/drawing/2014/main" id="{A8904BEA-4804-4CCD-A747-45FB10ECD300}"/>
              </a:ext>
            </a:extLst>
          </p:cNvPr>
          <p:cNvPicPr>
            <a:picLocks noChangeAspect="1"/>
          </p:cNvPicPr>
          <p:nvPr/>
        </p:nvPicPr>
        <p:blipFill>
          <a:blip r:embed="rId4"/>
          <a:stretch>
            <a:fillRect/>
          </a:stretch>
        </p:blipFill>
        <p:spPr>
          <a:xfrm>
            <a:off x="6504361" y="3526898"/>
            <a:ext cx="1936235" cy="2698830"/>
          </a:xfrm>
          <a:prstGeom prst="rect">
            <a:avLst/>
          </a:prstGeom>
        </p:spPr>
      </p:pic>
    </p:spTree>
    <p:extLst>
      <p:ext uri="{BB962C8B-B14F-4D97-AF65-F5344CB8AC3E}">
        <p14:creationId xmlns:p14="http://schemas.microsoft.com/office/powerpoint/2010/main" val="2500965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B84B0F-CBDF-43D6-A72B-5DEE0211EA4C}"/>
              </a:ext>
            </a:extLst>
          </p:cNvPr>
          <p:cNvSpPr>
            <a:spLocks noGrp="1"/>
          </p:cNvSpPr>
          <p:nvPr>
            <p:ph type="title"/>
          </p:nvPr>
        </p:nvSpPr>
        <p:spPr>
          <a:xfrm>
            <a:off x="1687669" y="624110"/>
            <a:ext cx="4137059" cy="1280890"/>
          </a:xfrm>
        </p:spPr>
        <p:txBody>
          <a:bodyPr>
            <a:normAutofit/>
          </a:bodyPr>
          <a:lstStyle/>
          <a:p>
            <a:r>
              <a:rPr lang="en-US" altLang="zh-CN" sz="3200" dirty="0"/>
              <a:t>3.3 </a:t>
            </a:r>
            <a:r>
              <a:rPr lang="zh-CN" altLang="en-US" sz="3200" dirty="0"/>
              <a:t>机器学习</a:t>
            </a:r>
          </a:p>
        </p:txBody>
      </p:sp>
      <p:sp>
        <p:nvSpPr>
          <p:cNvPr id="3" name="内容占位符 2">
            <a:extLst>
              <a:ext uri="{FF2B5EF4-FFF2-40B4-BE49-F238E27FC236}">
                <a16:creationId xmlns:a16="http://schemas.microsoft.com/office/drawing/2014/main" id="{7C9A2EBA-16EF-45B8-9041-2CE1B54FE43C}"/>
              </a:ext>
            </a:extLst>
          </p:cNvPr>
          <p:cNvSpPr>
            <a:spLocks noGrp="1"/>
          </p:cNvSpPr>
          <p:nvPr>
            <p:ph idx="1"/>
          </p:nvPr>
        </p:nvSpPr>
        <p:spPr>
          <a:xfrm>
            <a:off x="1680243" y="2115231"/>
            <a:ext cx="4140772" cy="3777622"/>
          </a:xfrm>
        </p:spPr>
        <p:txBody>
          <a:bodyPr>
            <a:normAutofit/>
          </a:bodyPr>
          <a:lstStyle/>
          <a:p>
            <a:endParaRPr lang="en-US" altLang="zh-CN" sz="1600" dirty="0">
              <a:solidFill>
                <a:srgbClr val="000000"/>
              </a:solidFill>
            </a:endParaRPr>
          </a:p>
          <a:p>
            <a:r>
              <a:rPr lang="en-US" altLang="zh-CN" sz="1600" dirty="0">
                <a:solidFill>
                  <a:srgbClr val="000000"/>
                </a:solidFill>
                <a:hlinkClick r:id="rId2"/>
              </a:rPr>
              <a:t>http://aima.cs.berkeley.edu</a:t>
            </a:r>
            <a:r>
              <a:rPr lang="en-US" altLang="zh-CN" sz="1600" dirty="0">
                <a:solidFill>
                  <a:srgbClr val="000000"/>
                </a:solidFill>
              </a:rPr>
              <a:t> (&lt;</a:t>
            </a:r>
            <a:r>
              <a:rPr lang="zh-CN" altLang="en-US" sz="1600" dirty="0">
                <a:solidFill>
                  <a:srgbClr val="000000"/>
                </a:solidFill>
              </a:rPr>
              <a:t>人工智能</a:t>
            </a:r>
            <a:r>
              <a:rPr lang="en-US" altLang="zh-CN" sz="1600" dirty="0">
                <a:solidFill>
                  <a:srgbClr val="000000"/>
                </a:solidFill>
              </a:rPr>
              <a:t>:</a:t>
            </a:r>
            <a:r>
              <a:rPr lang="zh-CN" altLang="en-US" sz="1600" dirty="0">
                <a:solidFill>
                  <a:srgbClr val="000000"/>
                </a:solidFill>
              </a:rPr>
              <a:t>一种现代方法</a:t>
            </a:r>
            <a:r>
              <a:rPr lang="en-US" altLang="zh-CN" sz="1600" dirty="0">
                <a:solidFill>
                  <a:srgbClr val="000000"/>
                </a:solidFill>
              </a:rPr>
              <a:t>&gt;) [1]</a:t>
            </a:r>
          </a:p>
          <a:p>
            <a:r>
              <a:rPr lang="en-US" altLang="zh-CN" sz="1600" dirty="0">
                <a:solidFill>
                  <a:srgbClr val="000000"/>
                </a:solidFill>
              </a:rPr>
              <a:t>live.vhall.com/192630502 (</a:t>
            </a:r>
            <a:r>
              <a:rPr lang="zh-CN" altLang="en-US" sz="1600" dirty="0">
                <a:solidFill>
                  <a:srgbClr val="000000"/>
                </a:solidFill>
              </a:rPr>
              <a:t>机器学习与自然科学</a:t>
            </a:r>
            <a:r>
              <a:rPr lang="en-US" altLang="zh-CN" sz="1600" dirty="0">
                <a:solidFill>
                  <a:srgbClr val="000000"/>
                </a:solidFill>
              </a:rPr>
              <a:t>)</a:t>
            </a:r>
          </a:p>
          <a:p>
            <a:r>
              <a:rPr lang="en-US" altLang="zh-CN" sz="1600" dirty="0">
                <a:solidFill>
                  <a:srgbClr val="000000"/>
                </a:solidFill>
              </a:rPr>
              <a:t> fast.ai : </a:t>
            </a:r>
            <a:r>
              <a:rPr lang="en-US" altLang="zh-CN" sz="1600" dirty="0">
                <a:solidFill>
                  <a:srgbClr val="000000"/>
                </a:solidFill>
                <a:hlinkClick r:id="rId3"/>
              </a:rPr>
              <a:t>http://www.fast.ai</a:t>
            </a:r>
            <a:endParaRPr lang="en-US" altLang="zh-CN" sz="1600" dirty="0">
              <a:solidFill>
                <a:srgbClr val="000000"/>
              </a:solidFill>
            </a:endParaRPr>
          </a:p>
          <a:p>
            <a:r>
              <a:rPr lang="en-US" altLang="zh-CN" sz="1600" dirty="0">
                <a:solidFill>
                  <a:srgbClr val="000000"/>
                </a:solidFill>
              </a:rPr>
              <a:t>Stanford MOOC: </a:t>
            </a:r>
            <a:r>
              <a:rPr lang="en-US" altLang="zh-CN" sz="1600" dirty="0">
                <a:solidFill>
                  <a:srgbClr val="000000"/>
                </a:solidFill>
                <a:hlinkClick r:id="rId4"/>
              </a:rPr>
              <a:t>https://www.coursera.org/learn/machine-learning</a:t>
            </a:r>
            <a:endParaRPr lang="en-US" altLang="zh-CN" sz="1600" dirty="0">
              <a:solidFill>
                <a:srgbClr val="000000"/>
              </a:solidFill>
            </a:endParaRPr>
          </a:p>
          <a:p>
            <a:endParaRPr lang="en-US" altLang="zh-CN" sz="1600" dirty="0">
              <a:solidFill>
                <a:srgbClr val="000000"/>
              </a:solidFill>
            </a:endParaRPr>
          </a:p>
          <a:p>
            <a:pPr marL="0" indent="0">
              <a:buNone/>
            </a:pPr>
            <a:endParaRPr lang="en-US" altLang="zh-CN" sz="1600" dirty="0">
              <a:solidFill>
                <a:srgbClr val="000000"/>
              </a:solidFill>
            </a:endParaRPr>
          </a:p>
          <a:p>
            <a:endParaRPr lang="en-US" altLang="zh-CN" sz="1600" dirty="0">
              <a:solidFill>
                <a:srgbClr val="000000"/>
              </a:solidFill>
            </a:endParaRPr>
          </a:p>
          <a:p>
            <a:endParaRPr lang="en-US" altLang="zh-CN" sz="1600" dirty="0">
              <a:solidFill>
                <a:srgbClr val="000000"/>
              </a:solidFill>
            </a:endParaRPr>
          </a:p>
          <a:p>
            <a:endParaRPr lang="zh-CN" altLang="en-US" sz="1600" dirty="0">
              <a:solidFill>
                <a:srgbClr val="000000"/>
              </a:solidFill>
            </a:endParaRPr>
          </a:p>
        </p:txBody>
      </p:sp>
      <p:pic>
        <p:nvPicPr>
          <p:cNvPr id="5" name="图片 4" descr="图片包含 爬行动物, 蜥蜴, 动物, 书籍&#10;&#10;已生成极高可信度的说明">
            <a:extLst>
              <a:ext uri="{FF2B5EF4-FFF2-40B4-BE49-F238E27FC236}">
                <a16:creationId xmlns:a16="http://schemas.microsoft.com/office/drawing/2014/main" id="{22E9D441-DAAE-46A2-AC45-378E005B2AB1}"/>
              </a:ext>
            </a:extLst>
          </p:cNvPr>
          <p:cNvPicPr>
            <a:picLocks noChangeAspect="1"/>
          </p:cNvPicPr>
          <p:nvPr/>
        </p:nvPicPr>
        <p:blipFill>
          <a:blip r:embed="rId5"/>
          <a:stretch>
            <a:fillRect/>
          </a:stretch>
        </p:blipFill>
        <p:spPr>
          <a:xfrm>
            <a:off x="6521679" y="809698"/>
            <a:ext cx="1932585" cy="2534239"/>
          </a:xfrm>
          <a:prstGeom prst="rect">
            <a:avLst/>
          </a:prstGeom>
        </p:spPr>
      </p:pic>
      <p:pic>
        <p:nvPicPr>
          <p:cNvPr id="9" name="图片 8" descr="图片包含 文字, 不同, 照片, 建筑物&#10;&#10;已生成极高可信度的说明">
            <a:extLst>
              <a:ext uri="{FF2B5EF4-FFF2-40B4-BE49-F238E27FC236}">
                <a16:creationId xmlns:a16="http://schemas.microsoft.com/office/drawing/2014/main" id="{16D2E2E8-4B21-4744-B621-B55053D503BB}"/>
              </a:ext>
            </a:extLst>
          </p:cNvPr>
          <p:cNvPicPr>
            <a:picLocks noChangeAspect="1"/>
          </p:cNvPicPr>
          <p:nvPr/>
        </p:nvPicPr>
        <p:blipFill>
          <a:blip r:embed="rId6"/>
          <a:stretch>
            <a:fillRect/>
          </a:stretch>
        </p:blipFill>
        <p:spPr>
          <a:xfrm>
            <a:off x="9149472" y="809698"/>
            <a:ext cx="1957699" cy="2534239"/>
          </a:xfrm>
          <a:prstGeom prst="rect">
            <a:avLst/>
          </a:prstGeom>
        </p:spPr>
      </p:pic>
      <p:pic>
        <p:nvPicPr>
          <p:cNvPr id="11" name="图片 10" descr="图片包含 文字&#10;&#10;已生成高可信度的说明">
            <a:extLst>
              <a:ext uri="{FF2B5EF4-FFF2-40B4-BE49-F238E27FC236}">
                <a16:creationId xmlns:a16="http://schemas.microsoft.com/office/drawing/2014/main" id="{732C0572-22DD-4D55-BFA3-ADA7A52A0244}"/>
              </a:ext>
            </a:extLst>
          </p:cNvPr>
          <p:cNvPicPr>
            <a:picLocks noChangeAspect="1"/>
          </p:cNvPicPr>
          <p:nvPr/>
        </p:nvPicPr>
        <p:blipFill>
          <a:blip r:embed="rId7"/>
          <a:stretch>
            <a:fillRect/>
          </a:stretch>
        </p:blipFill>
        <p:spPr>
          <a:xfrm>
            <a:off x="7928629" y="3508529"/>
            <a:ext cx="1766449" cy="2214984"/>
          </a:xfrm>
          <a:prstGeom prst="rect">
            <a:avLst/>
          </a:prstGeom>
        </p:spPr>
      </p:pic>
    </p:spTree>
    <p:extLst>
      <p:ext uri="{BB962C8B-B14F-4D97-AF65-F5344CB8AC3E}">
        <p14:creationId xmlns:p14="http://schemas.microsoft.com/office/powerpoint/2010/main" val="8644302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0B0A39-80A1-421A-9053-5035A36130D0}"/>
              </a:ext>
            </a:extLst>
          </p:cNvPr>
          <p:cNvSpPr>
            <a:spLocks noGrp="1"/>
          </p:cNvSpPr>
          <p:nvPr>
            <p:ph type="title"/>
          </p:nvPr>
        </p:nvSpPr>
        <p:spPr>
          <a:xfrm>
            <a:off x="1259893" y="3101093"/>
            <a:ext cx="2454052" cy="3029344"/>
          </a:xfrm>
        </p:spPr>
        <p:txBody>
          <a:bodyPr>
            <a:normAutofit/>
          </a:bodyPr>
          <a:lstStyle/>
          <a:p>
            <a:r>
              <a:rPr lang="en-US" altLang="zh-CN" sz="3200" b="1" dirty="0">
                <a:solidFill>
                  <a:srgbClr val="FF0000"/>
                </a:solidFill>
              </a:rPr>
              <a:t>4. Python </a:t>
            </a:r>
            <a:r>
              <a:rPr lang="zh-CN" altLang="en-US" sz="3200" b="1" dirty="0">
                <a:solidFill>
                  <a:srgbClr val="FF0000"/>
                </a:solidFill>
              </a:rPr>
              <a:t>是一门什么语言</a:t>
            </a:r>
            <a:r>
              <a:rPr lang="en-US" altLang="zh-CN" sz="3200" b="1" dirty="0">
                <a:solidFill>
                  <a:srgbClr val="FF0000"/>
                </a:solidFill>
              </a:rPr>
              <a:t>?</a:t>
            </a:r>
            <a:endParaRPr lang="zh-CN" altLang="en-US" sz="3200" b="1" dirty="0">
              <a:solidFill>
                <a:srgbClr val="FF0000"/>
              </a:solidFill>
            </a:endParaRPr>
          </a:p>
        </p:txBody>
      </p:sp>
      <p:graphicFrame>
        <p:nvGraphicFramePr>
          <p:cNvPr id="5" name="内容占位符 2">
            <a:extLst>
              <a:ext uri="{FF2B5EF4-FFF2-40B4-BE49-F238E27FC236}">
                <a16:creationId xmlns:a16="http://schemas.microsoft.com/office/drawing/2014/main" id="{3FC8CA5D-097C-48E9-BE00-ACABFAB8E53A}"/>
              </a:ext>
            </a:extLst>
          </p:cNvPr>
          <p:cNvGraphicFramePr>
            <a:graphicFrameLocks noGrp="1"/>
          </p:cNvGraphicFramePr>
          <p:nvPr>
            <p:ph idx="1"/>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029598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F715E8-B26D-4A2B-A224-51685EE477AD}"/>
              </a:ext>
            </a:extLst>
          </p:cNvPr>
          <p:cNvSpPr>
            <a:spLocks noGrp="1"/>
          </p:cNvSpPr>
          <p:nvPr>
            <p:ph type="title"/>
          </p:nvPr>
        </p:nvSpPr>
        <p:spPr>
          <a:xfrm>
            <a:off x="649224" y="645106"/>
            <a:ext cx="3650279" cy="1259894"/>
          </a:xfrm>
        </p:spPr>
        <p:txBody>
          <a:bodyPr>
            <a:normAutofit/>
          </a:bodyPr>
          <a:lstStyle/>
          <a:p>
            <a:r>
              <a:rPr lang="en-US" altLang="zh-CN" dirty="0"/>
              <a:t>4.1 Python</a:t>
            </a:r>
            <a:r>
              <a:rPr lang="zh-CN" altLang="en-US" dirty="0"/>
              <a:t>环境</a:t>
            </a:r>
            <a:r>
              <a:rPr lang="en-US" altLang="zh-CN" dirty="0"/>
              <a:t>: Anaconda</a:t>
            </a:r>
            <a:endParaRPr lang="zh-CN" altLang="en-US" dirty="0"/>
          </a:p>
        </p:txBody>
      </p:sp>
      <p:sp>
        <p:nvSpPr>
          <p:cNvPr id="10" name="Content Placeholder 9">
            <a:extLst>
              <a:ext uri="{FF2B5EF4-FFF2-40B4-BE49-F238E27FC236}">
                <a16:creationId xmlns:a16="http://schemas.microsoft.com/office/drawing/2014/main" id="{D0E05EC7-B006-48AB-97C1-9E283A579CFE}"/>
              </a:ext>
            </a:extLst>
          </p:cNvPr>
          <p:cNvSpPr>
            <a:spLocks noGrp="1"/>
          </p:cNvSpPr>
          <p:nvPr>
            <p:ph idx="1"/>
          </p:nvPr>
        </p:nvSpPr>
        <p:spPr>
          <a:xfrm>
            <a:off x="649225" y="2133600"/>
            <a:ext cx="3650278" cy="3759253"/>
          </a:xfrm>
        </p:spPr>
        <p:txBody>
          <a:bodyPr>
            <a:normAutofit/>
          </a:bodyPr>
          <a:lstStyle/>
          <a:p>
            <a:r>
              <a:rPr lang="en-US" dirty="0"/>
              <a:t>Anaconda </a:t>
            </a:r>
            <a:r>
              <a:rPr lang="zh-CN" altLang="en-US" dirty="0"/>
              <a:t>使</a:t>
            </a:r>
            <a:r>
              <a:rPr lang="en-US" altLang="zh-CN" dirty="0"/>
              <a:t>Python</a:t>
            </a:r>
            <a:r>
              <a:rPr lang="zh-CN" altLang="en-US" dirty="0"/>
              <a:t>的环境创建与管理变得极其简单</a:t>
            </a:r>
            <a:r>
              <a:rPr lang="en-US" altLang="zh-CN" dirty="0"/>
              <a:t>.</a:t>
            </a:r>
            <a:endParaRPr lang="en-US" dirty="0"/>
          </a:p>
        </p:txBody>
      </p:sp>
      <p:pic>
        <p:nvPicPr>
          <p:cNvPr id="8" name="内容占位符 4" descr="Anaconda自带Jupyter, SPyder, Ipython等简单易用的工具&#10;">
            <a:extLst>
              <a:ext uri="{FF2B5EF4-FFF2-40B4-BE49-F238E27FC236}">
                <a16:creationId xmlns:a16="http://schemas.microsoft.com/office/drawing/2014/main" id="{20472D8E-7AC8-496F-9C69-429DDCEAEB82}"/>
              </a:ext>
              <a:ext uri="{C183D7F6-B498-43B3-948B-1728B52AA6E4}">
                <adec:decorative xmlns:adec="http://schemas.microsoft.com/office/drawing/2017/decorative" val="0"/>
              </a:ext>
            </a:extLst>
          </p:cNvPr>
          <p:cNvPicPr>
            <a:picLocks noChangeAspect="1"/>
          </p:cNvPicPr>
          <p:nvPr/>
        </p:nvPicPr>
        <p:blipFill rotWithShape="1">
          <a:blip r:embed="rId2"/>
          <a:srcRect l="13227" r="45032" b="-1"/>
          <a:stretch/>
        </p:blipFill>
        <p:spPr>
          <a:xfrm>
            <a:off x="4619543" y="4748"/>
            <a:ext cx="7572457" cy="6848504"/>
          </a:xfrm>
          <a:prstGeom prst="rect">
            <a:avLst/>
          </a:prstGeom>
        </p:spPr>
      </p:pic>
    </p:spTree>
    <p:extLst>
      <p:ext uri="{BB962C8B-B14F-4D97-AF65-F5344CB8AC3E}">
        <p14:creationId xmlns:p14="http://schemas.microsoft.com/office/powerpoint/2010/main" val="28580303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62" name="Group 21">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23"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4"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5"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6"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7"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8"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9"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0"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1"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2"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3"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4"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63" name="Group 35">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37"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38"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9"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40"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41"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42"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43"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44"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45"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46"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47"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8"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4" name="Rectangle 49">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65" name="Freeform 6">
            <a:extLst>
              <a:ext uri="{FF2B5EF4-FFF2-40B4-BE49-F238E27FC236}">
                <a16:creationId xmlns:a16="http://schemas.microsoft.com/office/drawing/2014/main" id="{7BD08880-457D-4C62-A3B5-6A9B0878C7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2" name="标题 1">
            <a:extLst>
              <a:ext uri="{FF2B5EF4-FFF2-40B4-BE49-F238E27FC236}">
                <a16:creationId xmlns:a16="http://schemas.microsoft.com/office/drawing/2014/main" id="{D7AF6EA8-2904-4438-A58D-367AB51B9C16}"/>
              </a:ext>
            </a:extLst>
          </p:cNvPr>
          <p:cNvSpPr>
            <a:spLocks noGrp="1"/>
          </p:cNvSpPr>
          <p:nvPr>
            <p:ph type="title"/>
          </p:nvPr>
        </p:nvSpPr>
        <p:spPr>
          <a:xfrm>
            <a:off x="2589213" y="4775200"/>
            <a:ext cx="8915399" cy="823448"/>
          </a:xfrm>
        </p:spPr>
        <p:txBody>
          <a:bodyPr vert="horz" lIns="91440" tIns="45720" rIns="91440" bIns="45720" rtlCol="0" anchor="b">
            <a:normAutofit/>
          </a:bodyPr>
          <a:lstStyle/>
          <a:p>
            <a:r>
              <a:rPr lang="en-US" altLang="zh-CN" sz="4400" dirty="0"/>
              <a:t>4.1 Python</a:t>
            </a:r>
            <a:r>
              <a:rPr lang="zh-CN" altLang="en-US" sz="4400" dirty="0"/>
              <a:t>环境</a:t>
            </a:r>
            <a:r>
              <a:rPr lang="en-US" altLang="zh-CN" sz="4400" dirty="0"/>
              <a:t>: Canopy</a:t>
            </a:r>
          </a:p>
        </p:txBody>
      </p:sp>
      <p:sp>
        <p:nvSpPr>
          <p:cNvPr id="10" name="Content Placeholder 9">
            <a:extLst>
              <a:ext uri="{FF2B5EF4-FFF2-40B4-BE49-F238E27FC236}">
                <a16:creationId xmlns:a16="http://schemas.microsoft.com/office/drawing/2014/main" id="{890AEBE1-1B91-4B52-9C16-9567ECE1FAD0}"/>
              </a:ext>
            </a:extLst>
          </p:cNvPr>
          <p:cNvSpPr>
            <a:spLocks noGrp="1"/>
          </p:cNvSpPr>
          <p:nvPr>
            <p:ph idx="1"/>
          </p:nvPr>
        </p:nvSpPr>
        <p:spPr>
          <a:xfrm>
            <a:off x="2589213" y="5598647"/>
            <a:ext cx="8915399" cy="522754"/>
          </a:xfrm>
        </p:spPr>
        <p:txBody>
          <a:bodyPr vert="horz" lIns="91440" tIns="45720" rIns="91440" bIns="45720" rtlCol="0" anchor="t">
            <a:normAutofit/>
          </a:bodyPr>
          <a:lstStyle/>
          <a:p>
            <a:pPr marL="0" indent="0">
              <a:buNone/>
            </a:pPr>
            <a:r>
              <a:rPr lang="en-US" dirty="0">
                <a:solidFill>
                  <a:schemeClr val="tx1">
                    <a:lumMod val="65000"/>
                    <a:lumOff val="35000"/>
                  </a:schemeClr>
                </a:solidFill>
              </a:rPr>
              <a:t>Enthought Canopy: </a:t>
            </a:r>
            <a:r>
              <a:rPr lang="zh-CN" altLang="en-US" dirty="0">
                <a:solidFill>
                  <a:schemeClr val="tx1">
                    <a:lumMod val="65000"/>
                    <a:lumOff val="35000"/>
                  </a:schemeClr>
                </a:solidFill>
              </a:rPr>
              <a:t>用于科学计算的强大</a:t>
            </a:r>
            <a:r>
              <a:rPr lang="en-US" altLang="zh-CN" dirty="0">
                <a:solidFill>
                  <a:schemeClr val="tx1">
                    <a:lumMod val="65000"/>
                    <a:lumOff val="35000"/>
                  </a:schemeClr>
                </a:solidFill>
              </a:rPr>
              <a:t>Python</a:t>
            </a:r>
            <a:r>
              <a:rPr lang="zh-CN" altLang="en-US" dirty="0">
                <a:solidFill>
                  <a:schemeClr val="tx1">
                    <a:lumMod val="65000"/>
                    <a:lumOff val="35000"/>
                  </a:schemeClr>
                </a:solidFill>
              </a:rPr>
              <a:t>环境</a:t>
            </a:r>
            <a:endParaRPr lang="en-US" dirty="0">
              <a:solidFill>
                <a:schemeClr val="tx1">
                  <a:lumMod val="65000"/>
                  <a:lumOff val="35000"/>
                </a:schemeClr>
              </a:solidFill>
            </a:endParaRPr>
          </a:p>
        </p:txBody>
      </p:sp>
      <p:pic>
        <p:nvPicPr>
          <p:cNvPr id="8" name="内容占位符 4">
            <a:extLst>
              <a:ext uri="{FF2B5EF4-FFF2-40B4-BE49-F238E27FC236}">
                <a16:creationId xmlns:a16="http://schemas.microsoft.com/office/drawing/2014/main" id="{879E878C-FDA1-4E2F-A7F6-67499D330B44}"/>
              </a:ext>
              <a:ext uri="{C183D7F6-B498-43B3-948B-1728B52AA6E4}">
                <adec:decorative xmlns:adec="http://schemas.microsoft.com/office/drawing/2017/decorative" val="1"/>
              </a:ext>
            </a:extLst>
          </p:cNvPr>
          <p:cNvPicPr>
            <a:picLocks noChangeAspect="1"/>
          </p:cNvPicPr>
          <p:nvPr/>
        </p:nvPicPr>
        <p:blipFill rotWithShape="1">
          <a:blip r:embed="rId2"/>
          <a:srcRect t="13263" r="2" b="1538"/>
          <a:stretch/>
        </p:blipFill>
        <p:spPr>
          <a:xfrm>
            <a:off x="2589212" y="634963"/>
            <a:ext cx="8915400" cy="3854971"/>
          </a:xfrm>
          <a:prstGeom prst="rect">
            <a:avLst/>
          </a:prstGeom>
        </p:spPr>
      </p:pic>
    </p:spTree>
    <p:extLst>
      <p:ext uri="{BB962C8B-B14F-4D97-AF65-F5344CB8AC3E}">
        <p14:creationId xmlns:p14="http://schemas.microsoft.com/office/powerpoint/2010/main" val="34967906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FA2115-B159-42B2-973B-75ECCE2F2A41}"/>
              </a:ext>
            </a:extLst>
          </p:cNvPr>
          <p:cNvSpPr>
            <a:spLocks noGrp="1"/>
          </p:cNvSpPr>
          <p:nvPr>
            <p:ph type="title"/>
          </p:nvPr>
        </p:nvSpPr>
        <p:spPr>
          <a:xfrm>
            <a:off x="2592925" y="624110"/>
            <a:ext cx="8911687" cy="1280890"/>
          </a:xfrm>
        </p:spPr>
        <p:txBody>
          <a:bodyPr/>
          <a:lstStyle/>
          <a:p>
            <a:r>
              <a:rPr lang="en-US" altLang="zh-CN" dirty="0"/>
              <a:t>4.2 Python</a:t>
            </a:r>
            <a:r>
              <a:rPr lang="zh-CN" altLang="en-US" dirty="0"/>
              <a:t>的用途</a:t>
            </a:r>
          </a:p>
        </p:txBody>
      </p:sp>
      <p:pic>
        <p:nvPicPr>
          <p:cNvPr id="5" name="内容占位符 4">
            <a:extLst>
              <a:ext uri="{FF2B5EF4-FFF2-40B4-BE49-F238E27FC236}">
                <a16:creationId xmlns:a16="http://schemas.microsoft.com/office/drawing/2014/main" id="{C706F17E-A4CA-404E-B599-D611373C5858}"/>
              </a:ext>
            </a:extLst>
          </p:cNvPr>
          <p:cNvPicPr>
            <a:picLocks noGrp="1" noChangeAspect="1"/>
          </p:cNvPicPr>
          <p:nvPr>
            <p:ph idx="1"/>
          </p:nvPr>
        </p:nvPicPr>
        <p:blipFill>
          <a:blip r:embed="rId2"/>
          <a:stretch>
            <a:fillRect/>
          </a:stretch>
        </p:blipFill>
        <p:spPr>
          <a:xfrm>
            <a:off x="1102760" y="1509280"/>
            <a:ext cx="10015910" cy="4235160"/>
          </a:xfrm>
        </p:spPr>
      </p:pic>
    </p:spTree>
    <p:extLst>
      <p:ext uri="{BB962C8B-B14F-4D97-AF65-F5344CB8AC3E}">
        <p14:creationId xmlns:p14="http://schemas.microsoft.com/office/powerpoint/2010/main" val="77752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E365F5-19CC-4383-AF37-A31C683770A2}"/>
              </a:ext>
            </a:extLst>
          </p:cNvPr>
          <p:cNvSpPr>
            <a:spLocks noGrp="1"/>
          </p:cNvSpPr>
          <p:nvPr>
            <p:ph type="title"/>
          </p:nvPr>
        </p:nvSpPr>
        <p:spPr>
          <a:xfrm>
            <a:off x="1964853" y="524820"/>
            <a:ext cx="8911687" cy="1280890"/>
          </a:xfrm>
        </p:spPr>
        <p:txBody>
          <a:bodyPr/>
          <a:lstStyle/>
          <a:p>
            <a:r>
              <a:rPr lang="en-US" altLang="zh-CN" b="1" dirty="0"/>
              <a:t>2.1 AI</a:t>
            </a:r>
            <a:r>
              <a:rPr lang="zh-CN" altLang="en-US" b="1" dirty="0"/>
              <a:t>智能体</a:t>
            </a:r>
            <a:r>
              <a:rPr lang="en-US" altLang="zh-CN" b="1" dirty="0"/>
              <a:t>(Agent)</a:t>
            </a:r>
            <a:endParaRPr lang="zh-CN" altLang="en-US" b="1" dirty="0"/>
          </a:p>
        </p:txBody>
      </p:sp>
      <p:grpSp>
        <p:nvGrpSpPr>
          <p:cNvPr id="21" name="组合 20">
            <a:extLst>
              <a:ext uri="{FF2B5EF4-FFF2-40B4-BE49-F238E27FC236}">
                <a16:creationId xmlns:a16="http://schemas.microsoft.com/office/drawing/2014/main" id="{7CE0C305-0077-4E38-AA94-E11F273E304B}"/>
              </a:ext>
            </a:extLst>
          </p:cNvPr>
          <p:cNvGrpSpPr/>
          <p:nvPr/>
        </p:nvGrpSpPr>
        <p:grpSpPr>
          <a:xfrm>
            <a:off x="3094182" y="2050473"/>
            <a:ext cx="7445999" cy="3592945"/>
            <a:chOff x="3094182" y="2050473"/>
            <a:chExt cx="7445999" cy="3592945"/>
          </a:xfrm>
        </p:grpSpPr>
        <p:sp>
          <p:nvSpPr>
            <p:cNvPr id="4" name="矩形: 圆角 3">
              <a:extLst>
                <a:ext uri="{FF2B5EF4-FFF2-40B4-BE49-F238E27FC236}">
                  <a16:creationId xmlns:a16="http://schemas.microsoft.com/office/drawing/2014/main" id="{6BB482E9-D934-4C69-B34E-8ADF6E01074C}"/>
                </a:ext>
              </a:extLst>
            </p:cNvPr>
            <p:cNvSpPr/>
            <p:nvPr/>
          </p:nvSpPr>
          <p:spPr>
            <a:xfrm>
              <a:off x="3094182" y="2050473"/>
              <a:ext cx="4414982" cy="359294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A9D3A969-934A-4835-9D40-55AE5F079B65}"/>
                </a:ext>
              </a:extLst>
            </p:cNvPr>
            <p:cNvSpPr txBox="1"/>
            <p:nvPr/>
          </p:nvSpPr>
          <p:spPr>
            <a:xfrm>
              <a:off x="3398982" y="2244436"/>
              <a:ext cx="1126836" cy="369332"/>
            </a:xfrm>
            <a:prstGeom prst="rect">
              <a:avLst/>
            </a:prstGeom>
            <a:noFill/>
          </p:spPr>
          <p:txBody>
            <a:bodyPr wrap="square" rtlCol="0">
              <a:spAutoFit/>
            </a:bodyPr>
            <a:lstStyle/>
            <a:p>
              <a:r>
                <a:rPr lang="zh-CN" altLang="en-US" b="1" dirty="0"/>
                <a:t>智能体</a:t>
              </a:r>
            </a:p>
          </p:txBody>
        </p:sp>
        <p:sp>
          <p:nvSpPr>
            <p:cNvPr id="6" name="文本框 5">
              <a:extLst>
                <a:ext uri="{FF2B5EF4-FFF2-40B4-BE49-F238E27FC236}">
                  <a16:creationId xmlns:a16="http://schemas.microsoft.com/office/drawing/2014/main" id="{DA86C658-E74A-4990-9CD1-EDBBA2D6F7EF}"/>
                </a:ext>
              </a:extLst>
            </p:cNvPr>
            <p:cNvSpPr txBox="1"/>
            <p:nvPr/>
          </p:nvSpPr>
          <p:spPr>
            <a:xfrm>
              <a:off x="4747491" y="2540000"/>
              <a:ext cx="1450109" cy="369332"/>
            </a:xfrm>
            <a:prstGeom prst="rect">
              <a:avLst/>
            </a:prstGeom>
            <a:noFill/>
          </p:spPr>
          <p:txBody>
            <a:bodyPr wrap="square" rtlCol="0">
              <a:spAutoFit/>
            </a:bodyPr>
            <a:lstStyle/>
            <a:p>
              <a:r>
                <a:rPr lang="zh-CN" altLang="en-US" dirty="0"/>
                <a:t>传感器</a:t>
              </a:r>
            </a:p>
          </p:txBody>
        </p:sp>
        <p:grpSp>
          <p:nvGrpSpPr>
            <p:cNvPr id="14" name="组合 13">
              <a:extLst>
                <a:ext uri="{FF2B5EF4-FFF2-40B4-BE49-F238E27FC236}">
                  <a16:creationId xmlns:a16="http://schemas.microsoft.com/office/drawing/2014/main" id="{A7DA574D-FCCC-4F69-9010-64233FF51FB5}"/>
                </a:ext>
              </a:extLst>
            </p:cNvPr>
            <p:cNvGrpSpPr/>
            <p:nvPr/>
          </p:nvGrpSpPr>
          <p:grpSpPr>
            <a:xfrm>
              <a:off x="4541002" y="2938828"/>
              <a:ext cx="1320800" cy="1902549"/>
              <a:chOff x="8424754" y="2909332"/>
              <a:chExt cx="1320800" cy="1902549"/>
            </a:xfrm>
          </p:grpSpPr>
          <p:sp>
            <p:nvSpPr>
              <p:cNvPr id="7" name="矩形 6">
                <a:extLst>
                  <a:ext uri="{FF2B5EF4-FFF2-40B4-BE49-F238E27FC236}">
                    <a16:creationId xmlns:a16="http://schemas.microsoft.com/office/drawing/2014/main" id="{3338A73C-80F1-4742-AF93-17F03C2B9468}"/>
                  </a:ext>
                </a:extLst>
              </p:cNvPr>
              <p:cNvSpPr/>
              <p:nvPr/>
            </p:nvSpPr>
            <p:spPr>
              <a:xfrm>
                <a:off x="8424754" y="3381285"/>
                <a:ext cx="1320800" cy="9607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02ACE8A7-4D81-4ADA-A4A1-C1B87BDA9F11}"/>
                  </a:ext>
                </a:extLst>
              </p:cNvPr>
              <p:cNvCxnSpPr>
                <a:cxnSpLocks/>
              </p:cNvCxnSpPr>
              <p:nvPr/>
            </p:nvCxnSpPr>
            <p:spPr>
              <a:xfrm>
                <a:off x="9075469" y="2909332"/>
                <a:ext cx="0" cy="47195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67E25E85-EF3B-4D06-AB29-598E07BC9529}"/>
                  </a:ext>
                </a:extLst>
              </p:cNvPr>
              <p:cNvCxnSpPr>
                <a:cxnSpLocks/>
              </p:cNvCxnSpPr>
              <p:nvPr/>
            </p:nvCxnSpPr>
            <p:spPr>
              <a:xfrm>
                <a:off x="9070555" y="4339928"/>
                <a:ext cx="0" cy="47195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
          <p:nvSpPr>
            <p:cNvPr id="15" name="文本框 14">
              <a:extLst>
                <a:ext uri="{FF2B5EF4-FFF2-40B4-BE49-F238E27FC236}">
                  <a16:creationId xmlns:a16="http://schemas.microsoft.com/office/drawing/2014/main" id="{D05D463E-90F6-48B0-B423-B715D4F9F6D1}"/>
                </a:ext>
              </a:extLst>
            </p:cNvPr>
            <p:cNvSpPr txBox="1"/>
            <p:nvPr/>
          </p:nvSpPr>
          <p:spPr>
            <a:xfrm>
              <a:off x="4742574" y="4826004"/>
              <a:ext cx="1450109" cy="369332"/>
            </a:xfrm>
            <a:prstGeom prst="rect">
              <a:avLst/>
            </a:prstGeom>
            <a:noFill/>
          </p:spPr>
          <p:txBody>
            <a:bodyPr wrap="square" rtlCol="0">
              <a:spAutoFit/>
            </a:bodyPr>
            <a:lstStyle/>
            <a:p>
              <a:r>
                <a:rPr lang="zh-CN" altLang="en-US" dirty="0"/>
                <a:t>执行器</a:t>
              </a:r>
            </a:p>
          </p:txBody>
        </p:sp>
        <p:cxnSp>
          <p:nvCxnSpPr>
            <p:cNvPr id="17" name="直接箭头连接符 16">
              <a:extLst>
                <a:ext uri="{FF2B5EF4-FFF2-40B4-BE49-F238E27FC236}">
                  <a16:creationId xmlns:a16="http://schemas.microsoft.com/office/drawing/2014/main" id="{009B50AC-4EE9-4A47-A10E-FFAD3FFE697F}"/>
                </a:ext>
              </a:extLst>
            </p:cNvPr>
            <p:cNvCxnSpPr/>
            <p:nvPr/>
          </p:nvCxnSpPr>
          <p:spPr>
            <a:xfrm flipH="1">
              <a:off x="5861802" y="2724666"/>
              <a:ext cx="3410017"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54824DD4-48E1-4078-9E0D-2068A009C320}"/>
                </a:ext>
              </a:extLst>
            </p:cNvPr>
            <p:cNvCxnSpPr>
              <a:cxnSpLocks/>
            </p:cNvCxnSpPr>
            <p:nvPr/>
          </p:nvCxnSpPr>
          <p:spPr>
            <a:xfrm rot="10800000" flipH="1">
              <a:off x="5896216" y="5020502"/>
              <a:ext cx="3410017"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9" name="矩形: 圆角 18">
              <a:extLst>
                <a:ext uri="{FF2B5EF4-FFF2-40B4-BE49-F238E27FC236}">
                  <a16:creationId xmlns:a16="http://schemas.microsoft.com/office/drawing/2014/main" id="{67DB97EE-E351-4FA7-A2EB-5DE6B5280733}"/>
                </a:ext>
              </a:extLst>
            </p:cNvPr>
            <p:cNvSpPr/>
            <p:nvPr/>
          </p:nvSpPr>
          <p:spPr>
            <a:xfrm>
              <a:off x="9306233" y="2050473"/>
              <a:ext cx="1233948" cy="344575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DB808543-24AC-4D04-9043-8F9BB134E04B}"/>
                </a:ext>
              </a:extLst>
            </p:cNvPr>
            <p:cNvSpPr txBox="1"/>
            <p:nvPr/>
          </p:nvSpPr>
          <p:spPr>
            <a:xfrm>
              <a:off x="9704889" y="3342969"/>
              <a:ext cx="461665" cy="816077"/>
            </a:xfrm>
            <a:prstGeom prst="rect">
              <a:avLst/>
            </a:prstGeom>
            <a:noFill/>
          </p:spPr>
          <p:txBody>
            <a:bodyPr vert="eaVert" wrap="square" rtlCol="0">
              <a:spAutoFit/>
            </a:bodyPr>
            <a:lstStyle/>
            <a:p>
              <a:r>
                <a:rPr lang="zh-CN" altLang="en-US" dirty="0"/>
                <a:t>环境</a:t>
              </a:r>
            </a:p>
          </p:txBody>
        </p:sp>
      </p:grpSp>
    </p:spTree>
    <p:extLst>
      <p:ext uri="{BB962C8B-B14F-4D97-AF65-F5344CB8AC3E}">
        <p14:creationId xmlns:p14="http://schemas.microsoft.com/office/powerpoint/2010/main" val="29018576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FA2115-B159-42B2-973B-75ECCE2F2A41}"/>
              </a:ext>
            </a:extLst>
          </p:cNvPr>
          <p:cNvSpPr>
            <a:spLocks noGrp="1"/>
          </p:cNvSpPr>
          <p:nvPr>
            <p:ph type="title"/>
          </p:nvPr>
        </p:nvSpPr>
        <p:spPr>
          <a:xfrm>
            <a:off x="2592925" y="624110"/>
            <a:ext cx="8911687" cy="1280890"/>
          </a:xfrm>
        </p:spPr>
        <p:txBody>
          <a:bodyPr/>
          <a:lstStyle/>
          <a:p>
            <a:r>
              <a:rPr lang="en-US" altLang="zh-CN" dirty="0"/>
              <a:t>4.3 Python</a:t>
            </a:r>
            <a:r>
              <a:rPr lang="zh-CN" altLang="en-US" dirty="0"/>
              <a:t>用于数据分析</a:t>
            </a:r>
          </a:p>
        </p:txBody>
      </p:sp>
      <p:sp>
        <p:nvSpPr>
          <p:cNvPr id="4" name="内容占位符 3">
            <a:extLst>
              <a:ext uri="{FF2B5EF4-FFF2-40B4-BE49-F238E27FC236}">
                <a16:creationId xmlns:a16="http://schemas.microsoft.com/office/drawing/2014/main" id="{E908F6D1-4769-4D8D-925D-5C3C403D12CA}"/>
              </a:ext>
            </a:extLst>
          </p:cNvPr>
          <p:cNvSpPr>
            <a:spLocks noGrp="1"/>
          </p:cNvSpPr>
          <p:nvPr>
            <p:ph idx="1"/>
          </p:nvPr>
        </p:nvSpPr>
        <p:spPr/>
        <p:txBody>
          <a:bodyPr>
            <a:normAutofit/>
          </a:bodyPr>
          <a:lstStyle/>
          <a:p>
            <a:r>
              <a:rPr lang="en-US" altLang="zh-CN" dirty="0" err="1"/>
              <a:t>Numpy</a:t>
            </a:r>
            <a:r>
              <a:rPr lang="en-US" altLang="zh-CN" dirty="0"/>
              <a:t> : </a:t>
            </a:r>
            <a:r>
              <a:rPr lang="en-US" altLang="zh-CN" dirty="0">
                <a:hlinkClick r:id="rId2"/>
              </a:rPr>
              <a:t>http://www.numpy.org/</a:t>
            </a:r>
            <a:r>
              <a:rPr lang="en-US" altLang="zh-CN" dirty="0"/>
              <a:t> (</a:t>
            </a:r>
            <a:r>
              <a:rPr lang="zh-CN" altLang="en-US" dirty="0"/>
              <a:t>高维数组</a:t>
            </a:r>
            <a:r>
              <a:rPr lang="en-US" altLang="zh-CN" dirty="0"/>
              <a:t>)</a:t>
            </a:r>
          </a:p>
          <a:p>
            <a:r>
              <a:rPr lang="en-US" altLang="zh-CN" dirty="0" err="1"/>
              <a:t>Matpotlib</a:t>
            </a:r>
            <a:r>
              <a:rPr lang="en-US" altLang="zh-CN" dirty="0"/>
              <a:t>:  </a:t>
            </a:r>
            <a:r>
              <a:rPr lang="en-US" altLang="zh-CN" dirty="0">
                <a:hlinkClick r:id="rId3"/>
              </a:rPr>
              <a:t>https://matplotlib.org/</a:t>
            </a:r>
            <a:r>
              <a:rPr lang="en-US" altLang="zh-CN" dirty="0"/>
              <a:t> (</a:t>
            </a:r>
            <a:r>
              <a:rPr lang="zh-CN" altLang="en-US" dirty="0"/>
              <a:t>数据分析作图</a:t>
            </a:r>
            <a:r>
              <a:rPr lang="en-US" altLang="zh-CN" dirty="0"/>
              <a:t>)</a:t>
            </a:r>
          </a:p>
          <a:p>
            <a:r>
              <a:rPr lang="en-US" altLang="zh-CN" dirty="0"/>
              <a:t>Pandas : </a:t>
            </a:r>
            <a:r>
              <a:rPr lang="en-US" altLang="zh-CN" dirty="0">
                <a:hlinkClick r:id="rId4"/>
              </a:rPr>
              <a:t>http://pandas.pydata.org/</a:t>
            </a:r>
            <a:r>
              <a:rPr lang="en-US" altLang="zh-CN" dirty="0"/>
              <a:t> (</a:t>
            </a:r>
            <a:r>
              <a:rPr lang="zh-CN" altLang="en-US" dirty="0"/>
              <a:t>数据分析工具</a:t>
            </a:r>
            <a:r>
              <a:rPr lang="en-US" altLang="zh-CN" dirty="0"/>
              <a:t>)</a:t>
            </a:r>
          </a:p>
          <a:p>
            <a:r>
              <a:rPr lang="en-US" altLang="zh-CN" dirty="0" err="1"/>
              <a:t>Scipy</a:t>
            </a:r>
            <a:endParaRPr lang="en-US" altLang="zh-CN" dirty="0"/>
          </a:p>
          <a:p>
            <a:r>
              <a:rPr lang="en-US" altLang="zh-CN" dirty="0" err="1"/>
              <a:t>Scikit</a:t>
            </a:r>
            <a:endParaRPr lang="en-US" altLang="zh-CN" dirty="0"/>
          </a:p>
        </p:txBody>
      </p:sp>
    </p:spTree>
    <p:extLst>
      <p:ext uri="{BB962C8B-B14F-4D97-AF65-F5344CB8AC3E}">
        <p14:creationId xmlns:p14="http://schemas.microsoft.com/office/powerpoint/2010/main" val="3336576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2EC7880-C5D9-40A8-A6B0-3198AD07A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4619543" cy="685403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20C21A07-65A5-4CD2-9D05-9261A7661F46}"/>
              </a:ext>
            </a:extLst>
          </p:cNvPr>
          <p:cNvSpPr>
            <a:spLocks noGrp="1"/>
          </p:cNvSpPr>
          <p:nvPr>
            <p:ph idx="1"/>
          </p:nvPr>
        </p:nvSpPr>
        <p:spPr>
          <a:xfrm>
            <a:off x="649225" y="2133600"/>
            <a:ext cx="3650278" cy="3759253"/>
          </a:xfrm>
        </p:spPr>
        <p:txBody>
          <a:bodyPr>
            <a:normAutofit/>
          </a:bodyPr>
          <a:lstStyle/>
          <a:p>
            <a:r>
              <a:rPr lang="zh-CN" altLang="en-US" dirty="0"/>
              <a:t>数据分析</a:t>
            </a:r>
            <a:r>
              <a:rPr lang="en-US" altLang="zh-CN" dirty="0"/>
              <a:t>: </a:t>
            </a:r>
            <a:r>
              <a:rPr lang="zh-CN" altLang="en-US" dirty="0"/>
              <a:t>介绍</a:t>
            </a:r>
            <a:r>
              <a:rPr lang="en-US" altLang="zh-CN" dirty="0"/>
              <a:t>NumPy, Pandas</a:t>
            </a:r>
            <a:r>
              <a:rPr lang="zh-CN" altLang="en-US" dirty="0"/>
              <a:t>等在数据分析中的应用</a:t>
            </a:r>
            <a:endParaRPr lang="en-US" dirty="0"/>
          </a:p>
        </p:txBody>
      </p:sp>
      <p:pic>
        <p:nvPicPr>
          <p:cNvPr id="8" name="内容占位符 4">
            <a:extLst>
              <a:ext uri="{FF2B5EF4-FFF2-40B4-BE49-F238E27FC236}">
                <a16:creationId xmlns:a16="http://schemas.microsoft.com/office/drawing/2014/main" id="{DD470749-6592-4DF2-BD1B-CDB530DBAD2C}"/>
              </a:ext>
            </a:extLst>
          </p:cNvPr>
          <p:cNvPicPr>
            <a:picLocks noChangeAspect="1"/>
          </p:cNvPicPr>
          <p:nvPr/>
        </p:nvPicPr>
        <p:blipFill rotWithShape="1">
          <a:blip r:embed="rId2"/>
          <a:srcRect t="226" r="1" b="30815"/>
          <a:stretch/>
        </p:blipFill>
        <p:spPr>
          <a:xfrm>
            <a:off x="4619543" y="4748"/>
            <a:ext cx="7572457" cy="6848504"/>
          </a:xfrm>
          <a:prstGeom prst="rect">
            <a:avLst/>
          </a:prstGeom>
        </p:spPr>
      </p:pic>
    </p:spTree>
    <p:extLst>
      <p:ext uri="{BB962C8B-B14F-4D97-AF65-F5344CB8AC3E}">
        <p14:creationId xmlns:p14="http://schemas.microsoft.com/office/powerpoint/2010/main" val="1986281991"/>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3D9F4D-2409-4549-B33A-0C865A67001E}"/>
              </a:ext>
            </a:extLst>
          </p:cNvPr>
          <p:cNvSpPr>
            <a:spLocks noGrp="1"/>
          </p:cNvSpPr>
          <p:nvPr>
            <p:ph type="title"/>
          </p:nvPr>
        </p:nvSpPr>
        <p:spPr>
          <a:xfrm>
            <a:off x="1640156" y="605637"/>
            <a:ext cx="8911687" cy="1280890"/>
          </a:xfrm>
        </p:spPr>
        <p:txBody>
          <a:bodyPr/>
          <a:lstStyle/>
          <a:p>
            <a:r>
              <a:rPr lang="en-US" altLang="zh-CN" b="1" dirty="0"/>
              <a:t>5. </a:t>
            </a:r>
            <a:r>
              <a:rPr lang="zh-CN" altLang="en-US" b="1" dirty="0"/>
              <a:t>参考文献</a:t>
            </a:r>
          </a:p>
        </p:txBody>
      </p:sp>
      <p:sp>
        <p:nvSpPr>
          <p:cNvPr id="4" name="Rectangle 1">
            <a:extLst>
              <a:ext uri="{FF2B5EF4-FFF2-40B4-BE49-F238E27FC236}">
                <a16:creationId xmlns:a16="http://schemas.microsoft.com/office/drawing/2014/main" id="{95846C86-A3B3-4C5A-A6DE-E0789277E38E}"/>
              </a:ext>
            </a:extLst>
          </p:cNvPr>
          <p:cNvSpPr>
            <a:spLocks noGrp="1" noChangeArrowheads="1"/>
          </p:cNvSpPr>
          <p:nvPr>
            <p:ph idx="1"/>
          </p:nvPr>
        </p:nvSpPr>
        <p:spPr bwMode="auto">
          <a:xfrm>
            <a:off x="1495907" y="1136684"/>
            <a:ext cx="896803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[1</a:t>
            </a:r>
            <a:r>
              <a:rPr kumimoji="0" lang="zh-CN" altLang="zh-CN" sz="24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 Russel, S. and Norvig, P., </a:t>
            </a:r>
            <a:r>
              <a:rPr kumimoji="0" lang="zh-CN" altLang="zh-CN" sz="2400" b="0" i="1"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Artificial Intelligence: </a:t>
            </a:r>
            <a:endParaRPr kumimoji="0" lang="en-US" altLang="zh-CN" sz="2400" b="0" i="1"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1"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A Modern Approach</a:t>
            </a:r>
            <a:r>
              <a:rPr kumimoji="0" lang="zh-CN" altLang="zh-CN" sz="24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 Prentice-Hall, Englewood Cliffs, NJ, 1995</a:t>
            </a:r>
            <a:endParaRPr kumimoji="0" lang="en-US" altLang="zh-CN" sz="24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[2] Luger, G. F. and Stubblefield, W. A., </a:t>
            </a:r>
            <a:r>
              <a:rPr kumimoji="0" lang="zh-CN" altLang="zh-CN" sz="2400" b="0" i="1"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Artificial Intelligence: </a:t>
            </a:r>
            <a:endParaRPr kumimoji="0" lang="en-US" altLang="zh-CN" sz="2400" b="0" i="1"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1"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Structures and Strategies for Complex Problem Solving</a:t>
            </a:r>
            <a:r>
              <a:rPr kumimoji="0" lang="zh-CN" altLang="zh-CN" sz="24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 </a:t>
            </a:r>
            <a:endParaRPr kumimoji="0" lang="en-US" altLang="zh-CN" sz="24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Benjamin/Cummings, Menlo Park, CA, 1993.</a:t>
            </a:r>
            <a:endParaRPr kumimoji="0" lang="en-US" altLang="zh-CN" sz="24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[3] A. C. Mueller, S. Guido, </a:t>
            </a:r>
            <a:r>
              <a:rPr kumimoji="0" lang="zh-CN" altLang="zh-CN" sz="2400" b="0" i="1"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Python机器学习入门</a:t>
            </a:r>
            <a:r>
              <a:rPr kumimoji="0" lang="zh-CN" altLang="zh-CN" sz="24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a:t>
            </a:r>
            <a:r>
              <a:rPr kumimoji="0" lang="en-US" altLang="zh-CN" sz="24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 </a:t>
            </a:r>
            <a:r>
              <a:rPr kumimoji="0" lang="zh-CN" altLang="zh-CN" sz="24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O' Reilly, 2016</a:t>
            </a:r>
            <a:endParaRPr kumimoji="0" lang="en-US" altLang="zh-CN" sz="24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24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[4] P. Raccuglia, K. C. Elbert, P. D. F. Adler, C. Falk and </a:t>
            </a:r>
            <a:endParaRPr kumimoji="0" lang="en-US" altLang="zh-CN" sz="24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M. B. Wenny, </a:t>
            </a:r>
            <a:r>
              <a:rPr kumimoji="0" lang="zh-CN" altLang="zh-CN" sz="2400" b="0" i="1"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Machine-learning-assisted materials discovery </a:t>
            </a:r>
            <a:endParaRPr kumimoji="0" lang="en-US" altLang="zh-CN" sz="2400" b="0" i="1"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1"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using failed experiments</a:t>
            </a:r>
            <a:r>
              <a:rPr kumimoji="0" lang="zh-CN" altLang="zh-CN" sz="24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 </a:t>
            </a:r>
            <a:r>
              <a:rPr kumimoji="0" lang="zh-CN" altLang="zh-CN" sz="24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Nature</a:t>
            </a:r>
            <a:r>
              <a:rPr kumimoji="0" lang="zh-CN" altLang="zh-CN" sz="24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  2016 , 533 (7601) :73 </a:t>
            </a:r>
            <a:endParaRPr kumimoji="0" lang="en-US" altLang="zh-CN" sz="24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DOI: </a:t>
            </a:r>
            <a:r>
              <a:rPr kumimoji="0" lang="zh-CN" altLang="zh-CN" sz="24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10.1038/nature17439</a:t>
            </a:r>
            <a:endParaRPr kumimoji="0" lang="en-US" altLang="zh-CN" sz="24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[5] </a:t>
            </a:r>
            <a:r>
              <a:rPr kumimoji="0" lang="zh-CN" altLang="zh-CN" sz="2400" b="0" i="0" u="none" strike="noStrike" cap="none" normalizeH="0" baseline="0" dirty="0">
                <a:ln>
                  <a:noFill/>
                </a:ln>
                <a:solidFill>
                  <a:srgbClr val="4183C4"/>
                </a:solidFill>
                <a:effectLst/>
                <a:latin typeface="Open Sans" panose="020B0606030504020204" pitchFamily="34" charset="0"/>
                <a:cs typeface="Open Sans" panose="020B0606030504020204" pitchFamily="34" charset="0"/>
                <a:hlinkClick r:id="rId2"/>
              </a:rPr>
              <a:t>http://darkreactions.haverford.edu/</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70778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541E6B-CBB3-4754-8842-D30C77C44DFD}"/>
              </a:ext>
            </a:extLst>
          </p:cNvPr>
          <p:cNvSpPr>
            <a:spLocks noGrp="1"/>
          </p:cNvSpPr>
          <p:nvPr>
            <p:ph type="title"/>
          </p:nvPr>
        </p:nvSpPr>
        <p:spPr/>
        <p:txBody>
          <a:bodyPr/>
          <a:lstStyle/>
          <a:p>
            <a:r>
              <a:rPr lang="zh-CN" altLang="en-US" dirty="0"/>
              <a:t>理性智能体</a:t>
            </a:r>
          </a:p>
        </p:txBody>
      </p:sp>
      <p:sp>
        <p:nvSpPr>
          <p:cNvPr id="3" name="内容占位符 2">
            <a:extLst>
              <a:ext uri="{FF2B5EF4-FFF2-40B4-BE49-F238E27FC236}">
                <a16:creationId xmlns:a16="http://schemas.microsoft.com/office/drawing/2014/main" id="{B4F7AAAC-0E62-4273-9AC9-0DA076C4C438}"/>
              </a:ext>
            </a:extLst>
          </p:cNvPr>
          <p:cNvSpPr>
            <a:spLocks noGrp="1"/>
          </p:cNvSpPr>
          <p:nvPr>
            <p:ph idx="1"/>
          </p:nvPr>
        </p:nvSpPr>
        <p:spPr/>
        <p:txBody>
          <a:bodyPr>
            <a:normAutofit/>
          </a:bodyPr>
          <a:lstStyle/>
          <a:p>
            <a:r>
              <a:rPr lang="zh-CN" altLang="en-US" dirty="0"/>
              <a:t>理性智能体</a:t>
            </a:r>
            <a:r>
              <a:rPr lang="en-US" altLang="zh-CN" dirty="0"/>
              <a:t>: </a:t>
            </a:r>
            <a:r>
              <a:rPr lang="zh-CN" altLang="en-US" dirty="0"/>
              <a:t>我们研究人工智能的目的是设计智能体，它们可以感知其环境并且作用到环境上，从而实现其目标或者任务．一个智能体可以视为一个函数</a:t>
            </a:r>
            <a:r>
              <a:rPr lang="en-US" altLang="zh-CN" dirty="0"/>
              <a:t>F(x), </a:t>
            </a:r>
            <a:r>
              <a:rPr lang="zh-CN" altLang="en-US" dirty="0"/>
              <a:t>该函数从感知到的环境映射到一个作用在环境上的动作</a:t>
            </a:r>
            <a:r>
              <a:rPr lang="en-US" altLang="zh-CN" dirty="0"/>
              <a:t>. </a:t>
            </a:r>
            <a:r>
              <a:rPr lang="zh-CN" altLang="en-US" dirty="0"/>
              <a:t>理性智能体，就是做正确的事情的智能体．</a:t>
            </a:r>
            <a:endParaRPr lang="en-US" altLang="zh-CN" dirty="0"/>
          </a:p>
          <a:p>
            <a:r>
              <a:rPr lang="zh-CN" altLang="en-US" dirty="0"/>
              <a:t>何为</a:t>
            </a:r>
            <a:r>
              <a:rPr lang="en-US" altLang="zh-CN" dirty="0"/>
              <a:t>”</a:t>
            </a:r>
            <a:r>
              <a:rPr lang="zh-CN" altLang="en-US" dirty="0"/>
              <a:t>做正确的事情</a:t>
            </a:r>
            <a:r>
              <a:rPr lang="en-US" altLang="zh-CN" dirty="0"/>
              <a:t>”</a:t>
            </a:r>
            <a:r>
              <a:rPr lang="zh-CN" altLang="en-US" dirty="0"/>
              <a:t>呢？就是智能体的表现达到最优，即所谓性能度量最大化</a:t>
            </a:r>
            <a:r>
              <a:rPr lang="en-US" altLang="zh-CN" dirty="0"/>
              <a:t>. </a:t>
            </a:r>
          </a:p>
          <a:p>
            <a:r>
              <a:rPr lang="en-US" altLang="zh-CN" dirty="0"/>
              <a:t>AI</a:t>
            </a:r>
            <a:r>
              <a:rPr lang="zh-CN" altLang="en-US" dirty="0"/>
              <a:t>在给定的计算条件下，使得性能度量达到最大化．这就是</a:t>
            </a:r>
            <a:r>
              <a:rPr lang="en-US" altLang="zh-CN" dirty="0"/>
              <a:t>AI</a:t>
            </a:r>
            <a:r>
              <a:rPr lang="zh-CN" altLang="en-US" dirty="0"/>
              <a:t>的目的．要使得性能度量最大，可以从硬件和软件两方面优化改进，我们这里只讨论软件方面．</a:t>
            </a:r>
          </a:p>
        </p:txBody>
      </p:sp>
    </p:spTree>
    <p:extLst>
      <p:ext uri="{BB962C8B-B14F-4D97-AF65-F5344CB8AC3E}">
        <p14:creationId xmlns:p14="http://schemas.microsoft.com/office/powerpoint/2010/main" val="2243756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EDD21E1-BAF0-4314-AB31-82ECB8AC9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BAC763F2-7910-4C53-BDC8-B9A5DAD7053F}"/>
              </a:ext>
            </a:extLst>
          </p:cNvPr>
          <p:cNvSpPr>
            <a:spLocks noGrp="1"/>
          </p:cNvSpPr>
          <p:nvPr>
            <p:ph type="title"/>
          </p:nvPr>
        </p:nvSpPr>
        <p:spPr>
          <a:xfrm>
            <a:off x="649224" y="645106"/>
            <a:ext cx="5122652" cy="1259894"/>
          </a:xfrm>
        </p:spPr>
        <p:txBody>
          <a:bodyPr>
            <a:normAutofit/>
          </a:bodyPr>
          <a:lstStyle/>
          <a:p>
            <a:r>
              <a:rPr lang="en-US" altLang="zh-CN" b="1" dirty="0"/>
              <a:t>1.2 </a:t>
            </a:r>
            <a:r>
              <a:rPr lang="zh-CN" altLang="en-US" b="1" dirty="0"/>
              <a:t>搜索算法</a:t>
            </a:r>
          </a:p>
        </p:txBody>
      </p:sp>
      <p:sp>
        <p:nvSpPr>
          <p:cNvPr id="21" name="Rectangle 20">
            <a:extLst>
              <a:ext uri="{FF2B5EF4-FFF2-40B4-BE49-F238E27FC236}">
                <a16:creationId xmlns:a16="http://schemas.microsoft.com/office/drawing/2014/main" id="{FDC8619C-F25D-468E-95FA-2A2151D7DD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内容占位符 2">
            <a:extLst>
              <a:ext uri="{FF2B5EF4-FFF2-40B4-BE49-F238E27FC236}">
                <a16:creationId xmlns:a16="http://schemas.microsoft.com/office/drawing/2014/main" id="{75CAD853-4BB7-4E22-8786-408B11C05F47}"/>
              </a:ext>
            </a:extLst>
          </p:cNvPr>
          <p:cNvSpPr>
            <a:spLocks noGrp="1"/>
          </p:cNvSpPr>
          <p:nvPr>
            <p:ph idx="1"/>
          </p:nvPr>
        </p:nvSpPr>
        <p:spPr>
          <a:xfrm>
            <a:off x="649225" y="2133600"/>
            <a:ext cx="5122652" cy="3759253"/>
          </a:xfrm>
        </p:spPr>
        <p:txBody>
          <a:bodyPr>
            <a:normAutofit lnSpcReduction="10000"/>
          </a:bodyPr>
          <a:lstStyle/>
          <a:p>
            <a:pPr>
              <a:lnSpc>
                <a:spcPct val="90000"/>
              </a:lnSpc>
            </a:pPr>
            <a:r>
              <a:rPr lang="zh-CN" altLang="en-US" sz="1700" b="1" dirty="0"/>
              <a:t>搜索智能体</a:t>
            </a:r>
            <a:r>
              <a:rPr lang="zh-CN" altLang="en-US" sz="1700" dirty="0"/>
              <a:t>可以帮助我们从已知点出发找到目标点．</a:t>
            </a:r>
            <a:endParaRPr lang="en-US" altLang="zh-CN" sz="1700" dirty="0"/>
          </a:p>
          <a:p>
            <a:pPr>
              <a:lnSpc>
                <a:spcPct val="90000"/>
              </a:lnSpc>
            </a:pPr>
            <a:r>
              <a:rPr lang="zh-CN" altLang="en-US" sz="1700" dirty="0"/>
              <a:t>典型的例子是走迷宫，从某个给定起点和终点，找出一条路线使得我们能从起点到达终点</a:t>
            </a:r>
            <a:r>
              <a:rPr lang="en-US" altLang="zh-CN" sz="1700" dirty="0"/>
              <a:t>. </a:t>
            </a:r>
            <a:r>
              <a:rPr lang="zh-CN" altLang="en-US" sz="1700" dirty="0"/>
              <a:t>智能体会思考为了达到目的该如何做．</a:t>
            </a:r>
          </a:p>
          <a:p>
            <a:pPr>
              <a:lnSpc>
                <a:spcPct val="90000"/>
              </a:lnSpc>
            </a:pPr>
            <a:r>
              <a:rPr lang="zh-CN" altLang="en-US" sz="1700" dirty="0"/>
              <a:t>智能体要做的就是定义出到达目标点的动作或动作序列（路径）</a:t>
            </a:r>
            <a:r>
              <a:rPr lang="en-US" altLang="zh-CN" sz="1700" dirty="0"/>
              <a:t>.</a:t>
            </a:r>
            <a:r>
              <a:rPr lang="zh-CN" altLang="en-US" sz="1700" dirty="0"/>
              <a:t>一条路径会有不同的代价和深度（此处指的是通过该路径找到的解在搜索树中的深度）</a:t>
            </a:r>
            <a:r>
              <a:rPr lang="en-US" altLang="zh-CN" sz="1700" dirty="0"/>
              <a:t>. </a:t>
            </a:r>
          </a:p>
          <a:p>
            <a:pPr>
              <a:lnSpc>
                <a:spcPct val="90000"/>
              </a:lnSpc>
            </a:pPr>
            <a:r>
              <a:rPr lang="zh-CN" altLang="en-US" sz="1700" dirty="0"/>
              <a:t>最常见搜索方法可分为有两大类</a:t>
            </a:r>
            <a:r>
              <a:rPr lang="en-US" altLang="zh-CN" sz="1700" dirty="0"/>
              <a:t>: </a:t>
            </a:r>
            <a:r>
              <a:rPr lang="zh-CN" altLang="en-US" sz="1700" b="1" dirty="0"/>
              <a:t>盲目搜索</a:t>
            </a:r>
            <a:r>
              <a:rPr lang="zh-CN" altLang="en-US" sz="1700" dirty="0"/>
              <a:t>，它包括广度优先搜索，深度优先搜索，均匀代价搜索等． </a:t>
            </a:r>
            <a:r>
              <a:rPr lang="zh-CN" altLang="en-US" sz="1700" b="1" dirty="0"/>
              <a:t>启发式搜索</a:t>
            </a:r>
            <a:r>
              <a:rPr lang="zh-CN" altLang="en-US" sz="1700" dirty="0"/>
              <a:t>运用了一些如何更快地到达目标的经验法则或启发式信息，这类搜索法包括贪婪搜索法</a:t>
            </a:r>
            <a:r>
              <a:rPr lang="en-US" altLang="zh-CN" sz="1700" dirty="0"/>
              <a:t>, A*</a:t>
            </a:r>
            <a:r>
              <a:rPr lang="zh-CN" altLang="en-US" sz="1700" dirty="0"/>
              <a:t>搜索法</a:t>
            </a:r>
            <a:r>
              <a:rPr lang="en-US" altLang="zh-CN" sz="1700" dirty="0"/>
              <a:t>, </a:t>
            </a:r>
            <a:r>
              <a:rPr lang="zh-CN" altLang="en-US" sz="1700" dirty="0"/>
              <a:t>等等</a:t>
            </a:r>
            <a:r>
              <a:rPr lang="en-US" altLang="zh-CN" sz="1700" dirty="0"/>
              <a:t>. </a:t>
            </a:r>
          </a:p>
          <a:p>
            <a:pPr>
              <a:lnSpc>
                <a:spcPct val="90000"/>
              </a:lnSpc>
            </a:pPr>
            <a:r>
              <a:rPr lang="zh-CN" altLang="en-US" sz="1700" dirty="0"/>
              <a:t>均匀代价搜索</a:t>
            </a:r>
            <a:r>
              <a:rPr lang="en-US" altLang="zh-CN" sz="1700" dirty="0"/>
              <a:t>: </a:t>
            </a:r>
          </a:p>
        </p:txBody>
      </p:sp>
      <p:pic>
        <p:nvPicPr>
          <p:cNvPr id="7" name="图片 6" descr="图片包含 键盘, 计算机, 办公桌, 室内&#10;&#10;已生成极高可信度的说明">
            <a:extLst>
              <a:ext uri="{FF2B5EF4-FFF2-40B4-BE49-F238E27FC236}">
                <a16:creationId xmlns:a16="http://schemas.microsoft.com/office/drawing/2014/main" id="{15389CBE-2177-4592-80D4-CDC26ED0B174}"/>
              </a:ext>
            </a:extLst>
          </p:cNvPr>
          <p:cNvPicPr>
            <a:picLocks noChangeAspect="1"/>
          </p:cNvPicPr>
          <p:nvPr/>
        </p:nvPicPr>
        <p:blipFill>
          <a:blip r:embed="rId2"/>
          <a:stretch>
            <a:fillRect/>
          </a:stretch>
        </p:blipFill>
        <p:spPr>
          <a:xfrm>
            <a:off x="6091916" y="1451770"/>
            <a:ext cx="5451627" cy="3634418"/>
          </a:xfrm>
          <a:prstGeom prst="rect">
            <a:avLst/>
          </a:prstGeom>
        </p:spPr>
      </p:pic>
      <p:sp>
        <p:nvSpPr>
          <p:cNvPr id="23" name="Freeform 12">
            <a:extLst>
              <a:ext uri="{FF2B5EF4-FFF2-40B4-BE49-F238E27FC236}">
                <a16:creationId xmlns:a16="http://schemas.microsoft.com/office/drawing/2014/main" id="{7D9439D6-DEAD-4CEB-A61B-BE3D64D1B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3523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763F2-7910-4C53-BDC8-B9A5DAD7053F}"/>
              </a:ext>
            </a:extLst>
          </p:cNvPr>
          <p:cNvSpPr>
            <a:spLocks noGrp="1"/>
          </p:cNvSpPr>
          <p:nvPr>
            <p:ph type="title"/>
          </p:nvPr>
        </p:nvSpPr>
        <p:spPr>
          <a:xfrm>
            <a:off x="649224" y="645106"/>
            <a:ext cx="5122652" cy="1259894"/>
          </a:xfrm>
        </p:spPr>
        <p:txBody>
          <a:bodyPr>
            <a:normAutofit/>
          </a:bodyPr>
          <a:lstStyle/>
          <a:p>
            <a:r>
              <a:rPr lang="zh-CN" altLang="en-US" dirty="0"/>
              <a:t>搜索算法的例子</a:t>
            </a:r>
          </a:p>
        </p:txBody>
      </p:sp>
      <p:sp>
        <p:nvSpPr>
          <p:cNvPr id="3" name="内容占位符 2">
            <a:extLst>
              <a:ext uri="{FF2B5EF4-FFF2-40B4-BE49-F238E27FC236}">
                <a16:creationId xmlns:a16="http://schemas.microsoft.com/office/drawing/2014/main" id="{75CAD853-4BB7-4E22-8786-408B11C05F47}"/>
              </a:ext>
            </a:extLst>
          </p:cNvPr>
          <p:cNvSpPr>
            <a:spLocks noGrp="1"/>
          </p:cNvSpPr>
          <p:nvPr>
            <p:ph idx="1"/>
          </p:nvPr>
        </p:nvSpPr>
        <p:spPr>
          <a:xfrm>
            <a:off x="649225" y="2133600"/>
            <a:ext cx="5122652" cy="3759253"/>
          </a:xfrm>
        </p:spPr>
        <p:txBody>
          <a:bodyPr>
            <a:normAutofit/>
          </a:bodyPr>
          <a:lstStyle/>
          <a:p>
            <a:r>
              <a:rPr lang="zh-CN" altLang="en-US" dirty="0"/>
              <a:t>搜索算法的例子包括八皇后问题．八皇后问题是指，我们在</a:t>
            </a:r>
            <a:r>
              <a:rPr lang="en-US" altLang="zh-CN" dirty="0"/>
              <a:t>64</a:t>
            </a:r>
            <a:r>
              <a:rPr lang="zh-CN" altLang="en-US" dirty="0"/>
              <a:t>个格子的国际象棋棋盘上适当地放置８个皇后，使得它们横向，纵向，对角向都不＂共线＂．这就是要从约百万亿种可能的状态中，搜索出满足以上约束条件的状态来．</a:t>
            </a:r>
            <a:endParaRPr lang="en-US" altLang="zh-CN" dirty="0"/>
          </a:p>
          <a:p>
            <a:r>
              <a:rPr lang="zh-CN" altLang="en-US" dirty="0"/>
              <a:t>另一个典型的搜索算法的例子就是路线搜索． 给定包含一些城市的地图，地图可以用图结构来表示：城市用结点表示，城市之间的可能的路线用线表示．</a:t>
            </a:r>
          </a:p>
        </p:txBody>
      </p:sp>
      <p:pic>
        <p:nvPicPr>
          <p:cNvPr id="5" name="图片 4" descr="图片包含 物体&#10;&#10;已生成高可信度的说明">
            <a:extLst>
              <a:ext uri="{FF2B5EF4-FFF2-40B4-BE49-F238E27FC236}">
                <a16:creationId xmlns:a16="http://schemas.microsoft.com/office/drawing/2014/main" id="{3B74FFD7-B2B5-4FE8-A72D-8B28CBC28D8E}"/>
              </a:ext>
            </a:extLst>
          </p:cNvPr>
          <p:cNvPicPr>
            <a:picLocks noChangeAspect="1"/>
          </p:cNvPicPr>
          <p:nvPr/>
        </p:nvPicPr>
        <p:blipFill>
          <a:blip r:embed="rId2"/>
          <a:stretch>
            <a:fillRect/>
          </a:stretch>
        </p:blipFill>
        <p:spPr>
          <a:xfrm>
            <a:off x="6248231" y="828936"/>
            <a:ext cx="2483190" cy="2495763"/>
          </a:xfrm>
          <a:prstGeom prst="rect">
            <a:avLst/>
          </a:prstGeom>
        </p:spPr>
      </p:pic>
      <p:pic>
        <p:nvPicPr>
          <p:cNvPr id="7" name="图片 6">
            <a:extLst>
              <a:ext uri="{FF2B5EF4-FFF2-40B4-BE49-F238E27FC236}">
                <a16:creationId xmlns:a16="http://schemas.microsoft.com/office/drawing/2014/main" id="{5100612E-4535-4A44-81C8-0AAAB97F590F}"/>
              </a:ext>
            </a:extLst>
          </p:cNvPr>
          <p:cNvPicPr>
            <a:picLocks noChangeAspect="1"/>
          </p:cNvPicPr>
          <p:nvPr/>
        </p:nvPicPr>
        <p:blipFill>
          <a:blip r:embed="rId3"/>
          <a:stretch>
            <a:fillRect/>
          </a:stretch>
        </p:blipFill>
        <p:spPr>
          <a:xfrm>
            <a:off x="8894793" y="1038799"/>
            <a:ext cx="2483190" cy="2076036"/>
          </a:xfrm>
          <a:prstGeom prst="rect">
            <a:avLst/>
          </a:prstGeom>
        </p:spPr>
      </p:pic>
      <p:pic>
        <p:nvPicPr>
          <p:cNvPr id="9" name="图片 8" descr="图片包含 文字, 地图&#10;&#10;已生成极高可信度的说明">
            <a:extLst>
              <a:ext uri="{FF2B5EF4-FFF2-40B4-BE49-F238E27FC236}">
                <a16:creationId xmlns:a16="http://schemas.microsoft.com/office/drawing/2014/main" id="{0CAABA0C-7CAE-4082-8C01-2EBD59448801}"/>
              </a:ext>
            </a:extLst>
          </p:cNvPr>
          <p:cNvPicPr>
            <a:picLocks noChangeAspect="1"/>
          </p:cNvPicPr>
          <p:nvPr/>
        </p:nvPicPr>
        <p:blipFill>
          <a:blip r:embed="rId4"/>
          <a:stretch>
            <a:fillRect/>
          </a:stretch>
        </p:blipFill>
        <p:spPr>
          <a:xfrm>
            <a:off x="6842979" y="3508529"/>
            <a:ext cx="3937749" cy="2214984"/>
          </a:xfrm>
          <a:prstGeom prst="rect">
            <a:avLst/>
          </a:prstGeom>
        </p:spPr>
      </p:pic>
    </p:spTree>
    <p:extLst>
      <p:ext uri="{BB962C8B-B14F-4D97-AF65-F5344CB8AC3E}">
        <p14:creationId xmlns:p14="http://schemas.microsoft.com/office/powerpoint/2010/main" val="17346797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C9DB3-11B1-4113-9D5C-A771E236C5C2}"/>
              </a:ext>
            </a:extLst>
          </p:cNvPr>
          <p:cNvSpPr>
            <a:spLocks noGrp="1"/>
          </p:cNvSpPr>
          <p:nvPr>
            <p:ph type="title"/>
          </p:nvPr>
        </p:nvSpPr>
        <p:spPr/>
        <p:txBody>
          <a:bodyPr/>
          <a:lstStyle/>
          <a:p>
            <a:r>
              <a:rPr lang="zh-CN" altLang="en-US" dirty="0"/>
              <a:t>搜索问题的定义</a:t>
            </a:r>
            <a:r>
              <a:rPr lang="en-US" altLang="zh-CN" dirty="0"/>
              <a:t> (</a:t>
            </a:r>
            <a:r>
              <a:rPr lang="zh-CN" altLang="en-US" dirty="0"/>
              <a:t>以八皇后问题为例</a:t>
            </a:r>
            <a:r>
              <a:rPr lang="en-US" altLang="zh-CN" dirty="0"/>
              <a:t>)</a:t>
            </a:r>
            <a:r>
              <a:rPr lang="zh-CN" altLang="en-US" dirty="0"/>
              <a:t> </a:t>
            </a:r>
          </a:p>
        </p:txBody>
      </p:sp>
      <p:sp>
        <p:nvSpPr>
          <p:cNvPr id="3" name="内容占位符 2">
            <a:extLst>
              <a:ext uri="{FF2B5EF4-FFF2-40B4-BE49-F238E27FC236}">
                <a16:creationId xmlns:a16="http://schemas.microsoft.com/office/drawing/2014/main" id="{C043ABE8-9EFC-450A-829A-13967C963EDC}"/>
              </a:ext>
            </a:extLst>
          </p:cNvPr>
          <p:cNvSpPr>
            <a:spLocks noGrp="1"/>
          </p:cNvSpPr>
          <p:nvPr>
            <p:ph idx="1"/>
          </p:nvPr>
        </p:nvSpPr>
        <p:spPr/>
        <p:txBody>
          <a:bodyPr/>
          <a:lstStyle/>
          <a:p>
            <a:r>
              <a:rPr lang="zh-CN" altLang="en-US" b="1" dirty="0">
                <a:solidFill>
                  <a:srgbClr val="C00000"/>
                </a:solidFill>
              </a:rPr>
              <a:t>目标 </a:t>
            </a:r>
            <a:r>
              <a:rPr lang="en-US" altLang="zh-CN" b="1" dirty="0">
                <a:solidFill>
                  <a:srgbClr val="C00000"/>
                </a:solidFill>
              </a:rPr>
              <a:t>(G)</a:t>
            </a:r>
            <a:r>
              <a:rPr lang="en-US" altLang="zh-CN" dirty="0"/>
              <a:t>: </a:t>
            </a:r>
            <a:r>
              <a:rPr lang="zh-CN" altLang="en-US" dirty="0"/>
              <a:t>在</a:t>
            </a:r>
            <a:r>
              <a:rPr lang="en-US" altLang="zh-CN" dirty="0"/>
              <a:t>8×8</a:t>
            </a:r>
            <a:r>
              <a:rPr lang="zh-CN" altLang="en-US" dirty="0"/>
              <a:t>格的国际象棋上摆放八个皇后，使其不能互相攻击，即任意两个皇后都不能处于同一行、同一列或同一斜线上，求出所有的摆法</a:t>
            </a:r>
            <a:r>
              <a:rPr lang="en-US" altLang="zh-CN" dirty="0"/>
              <a:t>.</a:t>
            </a:r>
          </a:p>
          <a:p>
            <a:r>
              <a:rPr lang="zh-CN" altLang="en-US" b="1" dirty="0">
                <a:solidFill>
                  <a:srgbClr val="C00000"/>
                </a:solidFill>
              </a:rPr>
              <a:t>状态</a:t>
            </a:r>
            <a:r>
              <a:rPr lang="en-US" altLang="zh-CN" dirty="0"/>
              <a:t>: </a:t>
            </a:r>
            <a:r>
              <a:rPr lang="zh-CN" altLang="en-US" dirty="0"/>
              <a:t>棋盘上从</a:t>
            </a:r>
            <a:r>
              <a:rPr lang="en-US" altLang="zh-CN" dirty="0"/>
              <a:t>0</a:t>
            </a:r>
            <a:r>
              <a:rPr lang="zh-CN" altLang="en-US" dirty="0"/>
              <a:t>到</a:t>
            </a:r>
            <a:r>
              <a:rPr lang="en-US" altLang="zh-CN" dirty="0"/>
              <a:t>8</a:t>
            </a:r>
            <a:r>
              <a:rPr lang="zh-CN" altLang="en-US" dirty="0"/>
              <a:t>个皇后的位置的任意组合</a:t>
            </a:r>
            <a:r>
              <a:rPr lang="en-US" altLang="zh-CN" dirty="0"/>
              <a:t>.</a:t>
            </a:r>
          </a:p>
          <a:p>
            <a:r>
              <a:rPr lang="zh-CN" altLang="en-US" b="1" dirty="0">
                <a:solidFill>
                  <a:srgbClr val="C00000"/>
                </a:solidFill>
              </a:rPr>
              <a:t>初始状态 </a:t>
            </a:r>
            <a:r>
              <a:rPr lang="en-US" altLang="zh-CN" b="1" dirty="0">
                <a:solidFill>
                  <a:srgbClr val="C00000"/>
                </a:solidFill>
              </a:rPr>
              <a:t>(S)</a:t>
            </a:r>
            <a:r>
              <a:rPr lang="en-US" altLang="zh-CN" dirty="0"/>
              <a:t>: </a:t>
            </a:r>
            <a:r>
              <a:rPr lang="zh-CN" altLang="en-US" dirty="0"/>
              <a:t>空棋盘</a:t>
            </a:r>
            <a:r>
              <a:rPr lang="en-US" altLang="zh-CN" dirty="0"/>
              <a:t>.</a:t>
            </a:r>
          </a:p>
          <a:p>
            <a:r>
              <a:rPr lang="zh-CN" altLang="en-US" b="1" dirty="0">
                <a:solidFill>
                  <a:srgbClr val="C00000"/>
                </a:solidFill>
              </a:rPr>
              <a:t>动作</a:t>
            </a:r>
            <a:r>
              <a:rPr lang="en-US" altLang="zh-CN" dirty="0"/>
              <a:t>: </a:t>
            </a:r>
            <a:r>
              <a:rPr lang="zh-CN" altLang="en-US" dirty="0"/>
              <a:t>一个棋手增加一个皇后到棋盘上的空格子</a:t>
            </a:r>
            <a:r>
              <a:rPr lang="en-US" altLang="zh-CN" dirty="0"/>
              <a:t>.</a:t>
            </a:r>
          </a:p>
          <a:p>
            <a:r>
              <a:rPr lang="zh-CN" altLang="en-US" dirty="0">
                <a:solidFill>
                  <a:srgbClr val="C00000"/>
                </a:solidFill>
              </a:rPr>
              <a:t>转变模型</a:t>
            </a:r>
            <a:r>
              <a:rPr lang="en-US" altLang="zh-CN" dirty="0"/>
              <a:t>: </a:t>
            </a:r>
            <a:r>
              <a:rPr lang="zh-CN" altLang="en-US" dirty="0"/>
              <a:t>更新后的棋盘</a:t>
            </a:r>
            <a:r>
              <a:rPr lang="en-US" altLang="zh-CN" dirty="0"/>
              <a:t>.</a:t>
            </a:r>
          </a:p>
          <a:p>
            <a:r>
              <a:rPr lang="zh-CN" altLang="en-US" b="1" dirty="0">
                <a:solidFill>
                  <a:srgbClr val="C00000"/>
                </a:solidFill>
              </a:rPr>
              <a:t>目标测试</a:t>
            </a:r>
            <a:r>
              <a:rPr lang="en-US" altLang="zh-CN" dirty="0"/>
              <a:t>: </a:t>
            </a:r>
            <a:r>
              <a:rPr lang="zh-CN" altLang="en-US" dirty="0"/>
              <a:t>是否棋盘上的</a:t>
            </a:r>
            <a:r>
              <a:rPr lang="en-US" altLang="zh-CN" dirty="0"/>
              <a:t>8</a:t>
            </a:r>
            <a:r>
              <a:rPr lang="zh-CN" altLang="en-US" dirty="0"/>
              <a:t>个皇后满足目标</a:t>
            </a:r>
            <a:r>
              <a:rPr lang="en-US" altLang="zh-CN" dirty="0"/>
              <a:t>,</a:t>
            </a:r>
            <a:r>
              <a:rPr lang="zh-CN" altLang="en-US" dirty="0"/>
              <a:t>互不攻击</a:t>
            </a:r>
            <a:r>
              <a:rPr lang="en-US" altLang="zh-CN" dirty="0"/>
              <a:t>.</a:t>
            </a:r>
            <a:endParaRPr lang="zh-CN" altLang="en-US" dirty="0"/>
          </a:p>
        </p:txBody>
      </p:sp>
    </p:spTree>
    <p:extLst>
      <p:ext uri="{BB962C8B-B14F-4D97-AF65-F5344CB8AC3E}">
        <p14:creationId xmlns:p14="http://schemas.microsoft.com/office/powerpoint/2010/main" val="371628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634A80-84EC-4131-987D-49950636B949}"/>
              </a:ext>
            </a:extLst>
          </p:cNvPr>
          <p:cNvSpPr>
            <a:spLocks noGrp="1"/>
          </p:cNvSpPr>
          <p:nvPr>
            <p:ph type="title"/>
          </p:nvPr>
        </p:nvSpPr>
        <p:spPr>
          <a:xfrm>
            <a:off x="6483096" y="624110"/>
            <a:ext cx="5021516" cy="1280890"/>
          </a:xfrm>
        </p:spPr>
        <p:txBody>
          <a:bodyPr>
            <a:normAutofit/>
          </a:bodyPr>
          <a:lstStyle/>
          <a:p>
            <a:r>
              <a:rPr lang="zh-CN" altLang="en-US" dirty="0"/>
              <a:t>搜索的例子</a:t>
            </a:r>
            <a:r>
              <a:rPr lang="en-US" altLang="zh-CN" dirty="0"/>
              <a:t>: </a:t>
            </a:r>
            <a:r>
              <a:rPr lang="zh-CN" altLang="en-US" dirty="0"/>
              <a:t>路线问题</a:t>
            </a:r>
          </a:p>
        </p:txBody>
      </p:sp>
      <p:pic>
        <p:nvPicPr>
          <p:cNvPr id="5" name="图片 4" descr="图片包含 文字, 地图&#10;&#10;已生成极高可信度的说明">
            <a:extLst>
              <a:ext uri="{FF2B5EF4-FFF2-40B4-BE49-F238E27FC236}">
                <a16:creationId xmlns:a16="http://schemas.microsoft.com/office/drawing/2014/main" id="{72364370-524B-462D-973A-4F4081B86A1F}"/>
              </a:ext>
            </a:extLst>
          </p:cNvPr>
          <p:cNvPicPr>
            <a:picLocks noChangeAspect="1"/>
          </p:cNvPicPr>
          <p:nvPr/>
        </p:nvPicPr>
        <p:blipFill rotWithShape="1">
          <a:blip r:embed="rId2"/>
          <a:srcRect t="19619" r="-4" b="2087"/>
          <a:stretch/>
        </p:blipFill>
        <p:spPr>
          <a:xfrm>
            <a:off x="-2650" y="10"/>
            <a:ext cx="4646985" cy="3428990"/>
          </a:xfrm>
          <a:prstGeom prst="rect">
            <a:avLst/>
          </a:prstGeom>
        </p:spPr>
      </p:pic>
      <p:pic>
        <p:nvPicPr>
          <p:cNvPr id="7" name="图片 6" descr="图片包含 水, 户外, 天空, 船&#10;&#10;已生成极高可信度的说明">
            <a:extLst>
              <a:ext uri="{FF2B5EF4-FFF2-40B4-BE49-F238E27FC236}">
                <a16:creationId xmlns:a16="http://schemas.microsoft.com/office/drawing/2014/main" id="{35241516-4D0B-4E69-8B37-65B3AAF5DCF2}"/>
              </a:ext>
            </a:extLst>
          </p:cNvPr>
          <p:cNvPicPr>
            <a:picLocks noChangeAspect="1"/>
          </p:cNvPicPr>
          <p:nvPr/>
        </p:nvPicPr>
        <p:blipFill rotWithShape="1">
          <a:blip r:embed="rId3"/>
          <a:srcRect l="10556" r="3" b="3"/>
          <a:stretch/>
        </p:blipFill>
        <p:spPr>
          <a:xfrm>
            <a:off x="-1552" y="3429000"/>
            <a:ext cx="4646985" cy="3429000"/>
          </a:xfrm>
          <a:prstGeom prst="rect">
            <a:avLst/>
          </a:prstGeom>
        </p:spPr>
      </p:pic>
      <p:sp>
        <p:nvSpPr>
          <p:cNvPr id="3" name="内容占位符 2">
            <a:extLst>
              <a:ext uri="{FF2B5EF4-FFF2-40B4-BE49-F238E27FC236}">
                <a16:creationId xmlns:a16="http://schemas.microsoft.com/office/drawing/2014/main" id="{772A2963-9EBC-4CD4-B059-03292BC7A6AC}"/>
              </a:ext>
            </a:extLst>
          </p:cNvPr>
          <p:cNvSpPr>
            <a:spLocks noGrp="1"/>
          </p:cNvSpPr>
          <p:nvPr>
            <p:ph idx="1"/>
          </p:nvPr>
        </p:nvSpPr>
        <p:spPr>
          <a:xfrm>
            <a:off x="6438191" y="2133600"/>
            <a:ext cx="5066419" cy="3777622"/>
          </a:xfrm>
        </p:spPr>
        <p:txBody>
          <a:bodyPr>
            <a:normAutofit/>
          </a:bodyPr>
          <a:lstStyle/>
          <a:p>
            <a:r>
              <a:rPr lang="zh-CN" altLang="en-US" dirty="0"/>
              <a:t>假设你想要</a:t>
            </a:r>
            <a:r>
              <a:rPr lang="zh-CN" altLang="en-US" b="1" dirty="0"/>
              <a:t>从北京到马尔代夫</a:t>
            </a:r>
            <a:r>
              <a:rPr lang="zh-CN" altLang="en-US" dirty="0"/>
              <a:t>．要达到此目的，你有不同的路线可走．</a:t>
            </a:r>
            <a:endParaRPr lang="en-US" altLang="zh-CN" dirty="0"/>
          </a:p>
          <a:p>
            <a:r>
              <a:rPr lang="zh-CN" altLang="en-US" dirty="0"/>
              <a:t>搜索智能体的目的就是为了探索这些可能性，并找出最好的路线．</a:t>
            </a:r>
            <a:endParaRPr lang="en-US" altLang="zh-CN" dirty="0"/>
          </a:p>
          <a:p>
            <a:r>
              <a:rPr lang="zh-CN" altLang="en-US" dirty="0"/>
              <a:t>不同的路线需要不同的花费，花费可以用这些连线的长度</a:t>
            </a:r>
            <a:r>
              <a:rPr lang="en-US" altLang="zh-CN" dirty="0"/>
              <a:t>(</a:t>
            </a:r>
            <a:r>
              <a:rPr lang="zh-CN" altLang="en-US" dirty="0"/>
              <a:t>比如，单位为千米的数</a:t>
            </a:r>
            <a:r>
              <a:rPr lang="en-US" altLang="zh-CN" dirty="0"/>
              <a:t>) </a:t>
            </a:r>
            <a:r>
              <a:rPr lang="zh-CN" altLang="en-US" dirty="0"/>
              <a:t>表示</a:t>
            </a:r>
            <a:endParaRPr lang="en-US" altLang="zh-CN" dirty="0"/>
          </a:p>
          <a:p>
            <a:r>
              <a:rPr lang="zh-CN" altLang="en-US" dirty="0"/>
              <a:t>这里，搜索智能体的角色就是找到从北京到马尔代夫的路线，同时</a:t>
            </a:r>
            <a:r>
              <a:rPr lang="zh-CN" altLang="en-US" b="1" dirty="0"/>
              <a:t>找出最好的路线</a:t>
            </a:r>
            <a:r>
              <a:rPr lang="zh-CN" altLang="en-US" dirty="0"/>
              <a:t>．</a:t>
            </a:r>
          </a:p>
        </p:txBody>
      </p:sp>
    </p:spTree>
    <p:extLst>
      <p:ext uri="{BB962C8B-B14F-4D97-AF65-F5344CB8AC3E}">
        <p14:creationId xmlns:p14="http://schemas.microsoft.com/office/powerpoint/2010/main" val="949434239"/>
      </p:ext>
    </p:extLst>
  </p:cSld>
  <p:clrMapOvr>
    <a:masterClrMapping/>
  </p:clrMapOvr>
</p:sld>
</file>

<file path=ppt/theme/theme1.xml><?xml version="1.0" encoding="utf-8"?>
<a:theme xmlns:a="http://schemas.openxmlformats.org/drawingml/2006/main" name="丝状">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otalTime>27</TotalTime>
  <Words>3754</Words>
  <Application>Microsoft Office PowerPoint</Application>
  <PresentationFormat>宽屏</PresentationFormat>
  <Paragraphs>280</Paragraphs>
  <Slides>42</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42</vt:i4>
      </vt:variant>
    </vt:vector>
  </HeadingPairs>
  <TitlesOfParts>
    <vt:vector size="49" baseType="lpstr">
      <vt:lpstr>幼圆</vt:lpstr>
      <vt:lpstr>Arial</vt:lpstr>
      <vt:lpstr>Century Gothic</vt:lpstr>
      <vt:lpstr>Open Sans</vt:lpstr>
      <vt:lpstr>Wingdings</vt:lpstr>
      <vt:lpstr>Wingdings 3</vt:lpstr>
      <vt:lpstr>丝状</vt:lpstr>
      <vt:lpstr>AI算法简介</vt:lpstr>
      <vt:lpstr>1.人工智能的源头</vt:lpstr>
      <vt:lpstr>1.0 人工智能的应用范围</vt:lpstr>
      <vt:lpstr>2.1 AI智能体(Agent)</vt:lpstr>
      <vt:lpstr>理性智能体</vt:lpstr>
      <vt:lpstr>1.2 搜索算法</vt:lpstr>
      <vt:lpstr>搜索算法的例子</vt:lpstr>
      <vt:lpstr>搜索问题的定义 (以八皇后问题为例) </vt:lpstr>
      <vt:lpstr>搜索的例子: 路线问题</vt:lpstr>
      <vt:lpstr>搜索的例子: 路线问题</vt:lpstr>
      <vt:lpstr>搜索策略</vt:lpstr>
      <vt:lpstr>搜索的分类</vt:lpstr>
      <vt:lpstr>UCS搜索算法</vt:lpstr>
      <vt:lpstr>例: 下图中的结点的访问顺序分别是什么?</vt:lpstr>
      <vt:lpstr>贪婪搜索和A*搜索</vt:lpstr>
      <vt:lpstr>对抗搜索</vt:lpstr>
      <vt:lpstr>对比:游戏与搜索</vt:lpstr>
      <vt:lpstr>A-B剪枝</vt:lpstr>
      <vt:lpstr>对抗搜索的例子: 2048-Puzzle</vt:lpstr>
      <vt:lpstr>2.3 机器学习</vt:lpstr>
      <vt:lpstr>2.3.1 当前分子与材料学科的进展</vt:lpstr>
      <vt:lpstr>2.3.2 人工智能算法在分子和材料物理中的应用</vt:lpstr>
      <vt:lpstr>2.3.3 机器学习: 监督学习</vt:lpstr>
      <vt:lpstr>2.3.3 机器学习: 非监督学习</vt:lpstr>
      <vt:lpstr>2.3.3 机器学习: 强化学习</vt:lpstr>
      <vt:lpstr>2.3.4 特征工程:选择表示数据的最好方式</vt:lpstr>
      <vt:lpstr>2.3.5 可选的机器学习算法</vt:lpstr>
      <vt:lpstr>2.3.6 机器学习算法对科学方法的促进作用</vt:lpstr>
      <vt:lpstr>2.4 约束问题(constraint satisfaction problem)</vt:lpstr>
      <vt:lpstr>2.5 自然语言处理和操纵物理世界</vt:lpstr>
      <vt:lpstr>2.6 关于人工智能的评论</vt:lpstr>
      <vt:lpstr>3 需要的准备知识</vt:lpstr>
      <vt:lpstr>3.1 准备知识</vt:lpstr>
      <vt:lpstr>3.2 准备知识: 编程</vt:lpstr>
      <vt:lpstr>3.3 机器学习</vt:lpstr>
      <vt:lpstr>4. Python 是一门什么语言?</vt:lpstr>
      <vt:lpstr>4.1 Python环境: Anaconda</vt:lpstr>
      <vt:lpstr>4.1 Python环境: Canopy</vt:lpstr>
      <vt:lpstr>4.2 Python的用途</vt:lpstr>
      <vt:lpstr>4.3 Python用于数据分析</vt:lpstr>
      <vt:lpstr>PowerPoint 演示文稿</vt:lpstr>
      <vt:lpstr>5. 参考文献</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AI算法简介</dc:title>
  <dc:creator>Huang Jia</dc:creator>
  <cp:lastModifiedBy>Huang Jia</cp:lastModifiedBy>
  <cp:revision>5</cp:revision>
  <dcterms:created xsi:type="dcterms:W3CDTF">2018-09-30T03:06:38Z</dcterms:created>
  <dcterms:modified xsi:type="dcterms:W3CDTF">2018-09-30T03:37:14Z</dcterms:modified>
</cp:coreProperties>
</file>